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5"/>
  </p:notesMasterIdLst>
  <p:sldIdLst>
    <p:sldId id="256" r:id="rId2"/>
    <p:sldId id="279" r:id="rId3"/>
    <p:sldId id="281" r:id="rId4"/>
    <p:sldId id="280" r:id="rId5"/>
    <p:sldId id="282" r:id="rId6"/>
    <p:sldId id="283" r:id="rId7"/>
    <p:sldId id="257" r:id="rId8"/>
    <p:sldId id="264" r:id="rId9"/>
    <p:sldId id="286" r:id="rId10"/>
    <p:sldId id="277" r:id="rId11"/>
    <p:sldId id="299" r:id="rId12"/>
    <p:sldId id="285" r:id="rId13"/>
    <p:sldId id="287" r:id="rId14"/>
    <p:sldId id="288" r:id="rId15"/>
    <p:sldId id="289" r:id="rId16"/>
    <p:sldId id="290" r:id="rId17"/>
    <p:sldId id="291" r:id="rId18"/>
    <p:sldId id="292" r:id="rId19"/>
    <p:sldId id="293" r:id="rId20"/>
    <p:sldId id="284" r:id="rId21"/>
    <p:sldId id="300" r:id="rId22"/>
    <p:sldId id="294" r:id="rId23"/>
    <p:sldId id="267" r:id="rId24"/>
    <p:sldId id="295" r:id="rId25"/>
    <p:sldId id="301" r:id="rId26"/>
    <p:sldId id="296" r:id="rId27"/>
    <p:sldId id="276" r:id="rId28"/>
    <p:sldId id="302" r:id="rId29"/>
    <p:sldId id="278" r:id="rId30"/>
    <p:sldId id="297" r:id="rId31"/>
    <p:sldId id="303" r:id="rId32"/>
    <p:sldId id="275" r:id="rId33"/>
    <p:sldId id="260" r:id="rId34"/>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Roboto" panose="02000000000000000000" pitchFamily="2" charset="0"/>
      <p:regular r:id="rId40"/>
      <p:bold r:id="rId41"/>
      <p:italic r:id="rId42"/>
      <p:boldItalic r:id="rId43"/>
    </p:embeddedFont>
    <p:embeddedFont>
      <p:font typeface="Arial Black" panose="020B0A04020102020204" pitchFamily="34" charset="0"/>
      <p:regular r:id="rId44"/>
      <p:bold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12" userDrawn="1">
          <p15:clr>
            <a:srgbClr val="A4A3A4"/>
          </p15:clr>
        </p15:guide>
        <p15:guide id="2" pos="26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36FA"/>
    <a:srgbClr val="3846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71" autoAdjust="0"/>
    <p:restoredTop sz="93883" autoAdjust="0"/>
  </p:normalViewPr>
  <p:slideViewPr>
    <p:cSldViewPr snapToGrid="0" showGuides="1">
      <p:cViewPr varScale="1">
        <p:scale>
          <a:sx n="69" d="100"/>
          <a:sy n="69" d="100"/>
        </p:scale>
        <p:origin x="520" y="44"/>
      </p:cViewPr>
      <p:guideLst>
        <p:guide orient="horz" pos="2112"/>
        <p:guide pos="26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PH"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8d62176c6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6" name="Google Shape;86;g18d62176c6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caa86284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g13caa86284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100" b="0" i="0" u="none" strike="noStrike" cap="none" dirty="0" smtClean="0">
                <a:solidFill>
                  <a:srgbClr val="000000"/>
                </a:solidFill>
                <a:effectLst/>
                <a:latin typeface="Arial"/>
                <a:ea typeface="Arial"/>
                <a:cs typeface="Arial"/>
                <a:sym typeface="Arial"/>
              </a:rPr>
              <a:t>The Assistance to Individuals in Crisis Situation Program (AICS) is one of the Department’s protective services targeting the poor, marginalized, vulnerable, or disadvantaged individuals and families.</a:t>
            </a:r>
          </a:p>
          <a:p>
            <a:r>
              <a:rPr lang="en-US" sz="1100" b="0" i="0" u="none" strike="noStrike" cap="none" dirty="0" smtClean="0">
                <a:solidFill>
                  <a:srgbClr val="000000"/>
                </a:solidFill>
                <a:effectLst/>
                <a:latin typeface="Arial"/>
                <a:ea typeface="Arial"/>
                <a:cs typeface="Arial"/>
                <a:sym typeface="Arial"/>
              </a:rPr>
              <a:t> </a:t>
            </a:r>
          </a:p>
          <a:p>
            <a:r>
              <a:rPr lang="en-US" sz="1100" b="0" i="0" u="none" strike="noStrike" cap="none" dirty="0" smtClean="0">
                <a:solidFill>
                  <a:srgbClr val="000000"/>
                </a:solidFill>
                <a:effectLst/>
                <a:latin typeface="Arial"/>
                <a:ea typeface="Arial"/>
                <a:cs typeface="Arial"/>
                <a:sym typeface="Arial"/>
              </a:rPr>
              <a:t>Additionally, the program serves as a social safety net or a stop-gap mechanism to support the recovery of individuals and families from unexpected crises such as illness or death of a family member, natural and man-made calamities, and other crisis situations.</a:t>
            </a:r>
          </a:p>
          <a:p>
            <a:r>
              <a:rPr lang="en-US" sz="1100" b="0" i="0" u="none" strike="noStrike" cap="none" dirty="0" smtClean="0">
                <a:solidFill>
                  <a:srgbClr val="000000"/>
                </a:solidFill>
                <a:effectLst/>
                <a:latin typeface="Arial"/>
                <a:ea typeface="Arial"/>
                <a:cs typeface="Arial"/>
                <a:sym typeface="Arial"/>
              </a:rPr>
              <a:t> </a:t>
            </a:r>
          </a:p>
          <a:p>
            <a:r>
              <a:rPr lang="en-US" sz="1100" b="0" i="0" u="none" strike="noStrike" cap="none" dirty="0" smtClean="0">
                <a:solidFill>
                  <a:srgbClr val="000000"/>
                </a:solidFill>
                <a:effectLst/>
                <a:latin typeface="Arial"/>
                <a:ea typeface="Arial"/>
                <a:cs typeface="Arial"/>
                <a:sym typeface="Arial"/>
              </a:rPr>
              <a:t>This is implemented by the Department’s Central Office and Field Offices’ One Crisis Intervention Unit, 16 Crisis Intervention Sections, 106 Social Welfare and Development (SWAD) Satellite Offices; and 151 Malasakit Centers.</a:t>
            </a:r>
          </a:p>
          <a:p>
            <a:r>
              <a:rPr lang="en-US" sz="1100" b="0" i="0" u="none" strike="noStrike" cap="none" dirty="0" smtClean="0">
                <a:solidFill>
                  <a:srgbClr val="000000"/>
                </a:solidFill>
                <a:effectLst/>
                <a:latin typeface="Arial"/>
                <a:ea typeface="Arial"/>
                <a:cs typeface="Arial"/>
                <a:sym typeface="Arial"/>
              </a:rPr>
              <a:t> </a:t>
            </a:r>
          </a:p>
          <a:p>
            <a:r>
              <a:rPr lang="en-US" sz="1100" b="0" i="0" u="none" strike="noStrike" cap="none" dirty="0" smtClean="0">
                <a:solidFill>
                  <a:srgbClr val="000000"/>
                </a:solidFill>
                <a:effectLst/>
                <a:latin typeface="Arial"/>
                <a:ea typeface="Arial"/>
                <a:cs typeface="Arial"/>
                <a:sym typeface="Arial"/>
              </a:rPr>
              <a:t>The assistance from the AICS Program may be in the form of the following: </a:t>
            </a:r>
            <a:r>
              <a:rPr lang="en-US" sz="1100" b="1" i="0" u="sng" strike="noStrike" cap="none" dirty="0" smtClean="0">
                <a:solidFill>
                  <a:srgbClr val="000000"/>
                </a:solidFill>
                <a:effectLst/>
                <a:latin typeface="Arial"/>
                <a:ea typeface="Arial"/>
                <a:cs typeface="Arial"/>
                <a:sym typeface="Arial"/>
              </a:rPr>
              <a:t>Financial, Transportation, Medical, Burial, Food Assistance, and the PPE Assistance or Physical Protective Equipment assistance</a:t>
            </a:r>
            <a:r>
              <a:rPr lang="en-US" sz="1100" b="0" i="0" u="none" strike="noStrike" cap="none" dirty="0" smtClean="0">
                <a:solidFill>
                  <a:srgbClr val="000000"/>
                </a:solidFill>
                <a:effectLst/>
                <a:latin typeface="Arial"/>
                <a:ea typeface="Arial"/>
                <a:cs typeface="Arial"/>
                <a:sym typeface="Arial"/>
              </a:rPr>
              <a:t>.</a:t>
            </a:r>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891633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caa86284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g13caa86284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100" b="0" i="0" u="none" strike="noStrike" cap="none" dirty="0" smtClean="0">
                <a:solidFill>
                  <a:srgbClr val="000000"/>
                </a:solidFill>
                <a:effectLst/>
                <a:latin typeface="Arial"/>
                <a:ea typeface="Arial"/>
                <a:cs typeface="Arial"/>
                <a:sym typeface="Arial"/>
              </a:rPr>
              <a:t>The Assistance to Individuals in Crisis Situation Program (AICS) is one of the Department’s protective services targeting the poor, marginalized, vulnerable, or disadvantaged individuals and families.</a:t>
            </a:r>
          </a:p>
          <a:p>
            <a:r>
              <a:rPr lang="en-US" sz="1100" b="0" i="0" u="none" strike="noStrike" cap="none" dirty="0" smtClean="0">
                <a:solidFill>
                  <a:srgbClr val="000000"/>
                </a:solidFill>
                <a:effectLst/>
                <a:latin typeface="Arial"/>
                <a:ea typeface="Arial"/>
                <a:cs typeface="Arial"/>
                <a:sym typeface="Arial"/>
              </a:rPr>
              <a:t> </a:t>
            </a:r>
          </a:p>
          <a:p>
            <a:r>
              <a:rPr lang="en-US" sz="1100" b="0" i="0" u="none" strike="noStrike" cap="none" dirty="0" smtClean="0">
                <a:solidFill>
                  <a:srgbClr val="000000"/>
                </a:solidFill>
                <a:effectLst/>
                <a:latin typeface="Arial"/>
                <a:ea typeface="Arial"/>
                <a:cs typeface="Arial"/>
                <a:sym typeface="Arial"/>
              </a:rPr>
              <a:t>Additionally, the program serves as a social safety net or a stop-gap mechanism to support the recovery of individuals and families from unexpected crises such as illness or death of a family member, natural and man-made calamities, and other crisis situations.</a:t>
            </a:r>
          </a:p>
          <a:p>
            <a:r>
              <a:rPr lang="en-US" sz="1100" b="0" i="0" u="none" strike="noStrike" cap="none" dirty="0" smtClean="0">
                <a:solidFill>
                  <a:srgbClr val="000000"/>
                </a:solidFill>
                <a:effectLst/>
                <a:latin typeface="Arial"/>
                <a:ea typeface="Arial"/>
                <a:cs typeface="Arial"/>
                <a:sym typeface="Arial"/>
              </a:rPr>
              <a:t> </a:t>
            </a:r>
          </a:p>
          <a:p>
            <a:r>
              <a:rPr lang="en-US" sz="1100" b="0" i="0" u="none" strike="noStrike" cap="none" dirty="0" smtClean="0">
                <a:solidFill>
                  <a:srgbClr val="000000"/>
                </a:solidFill>
                <a:effectLst/>
                <a:latin typeface="Arial"/>
                <a:ea typeface="Arial"/>
                <a:cs typeface="Arial"/>
                <a:sym typeface="Arial"/>
              </a:rPr>
              <a:t>This is implemented by the Department’s Central Office and Field Offices’ One Crisis Intervention Unit, 16 Crisis Intervention Sections, 106 Social Welfare and Development (SWAD) Satellite Offices; and 151 Malasakit Centers.</a:t>
            </a:r>
          </a:p>
          <a:p>
            <a:r>
              <a:rPr lang="en-US" sz="1100" b="0" i="0" u="none" strike="noStrike" cap="none" dirty="0" smtClean="0">
                <a:solidFill>
                  <a:srgbClr val="000000"/>
                </a:solidFill>
                <a:effectLst/>
                <a:latin typeface="Arial"/>
                <a:ea typeface="Arial"/>
                <a:cs typeface="Arial"/>
                <a:sym typeface="Arial"/>
              </a:rPr>
              <a:t> </a:t>
            </a:r>
          </a:p>
          <a:p>
            <a:r>
              <a:rPr lang="en-US" sz="1100" b="0" i="0" u="none" strike="noStrike" cap="none" dirty="0" smtClean="0">
                <a:solidFill>
                  <a:srgbClr val="000000"/>
                </a:solidFill>
                <a:effectLst/>
                <a:latin typeface="Arial"/>
                <a:ea typeface="Arial"/>
                <a:cs typeface="Arial"/>
                <a:sym typeface="Arial"/>
              </a:rPr>
              <a:t>The assistance from the AICS Program may be in the form of the following: </a:t>
            </a:r>
            <a:r>
              <a:rPr lang="en-US" sz="1100" b="1" i="0" u="sng" strike="noStrike" cap="none" dirty="0" smtClean="0">
                <a:solidFill>
                  <a:srgbClr val="000000"/>
                </a:solidFill>
                <a:effectLst/>
                <a:latin typeface="Arial"/>
                <a:ea typeface="Arial"/>
                <a:cs typeface="Arial"/>
                <a:sym typeface="Arial"/>
              </a:rPr>
              <a:t>Financial, Transportation, Medical, Burial, Food Assistance, and the PPE Assistance or Physical Protective Equipment assistance</a:t>
            </a:r>
            <a:r>
              <a:rPr lang="en-US" sz="1100" b="0" i="0" u="none" strike="noStrike" cap="none" dirty="0" smtClean="0">
                <a:solidFill>
                  <a:srgbClr val="000000"/>
                </a:solidFill>
                <a:effectLst/>
                <a:latin typeface="Arial"/>
                <a:ea typeface="Arial"/>
                <a:cs typeface="Arial"/>
                <a:sym typeface="Arial"/>
              </a:rPr>
              <a:t>.</a:t>
            </a:r>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912431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caa86284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g13caa86284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100" b="0" i="0" u="none" strike="noStrike" cap="none" dirty="0" smtClean="0">
                <a:solidFill>
                  <a:srgbClr val="000000"/>
                </a:solidFill>
                <a:effectLst/>
                <a:latin typeface="Arial"/>
                <a:ea typeface="Arial"/>
                <a:cs typeface="Arial"/>
                <a:sym typeface="Arial"/>
              </a:rPr>
              <a:t>The Assistance to Individuals in Crisis Situation Program (AICS) is one of the Department’s protective services targeting the poor, marginalized, vulnerable, or disadvantaged individuals and families.</a:t>
            </a:r>
          </a:p>
          <a:p>
            <a:r>
              <a:rPr lang="en-US" sz="1100" b="0" i="0" u="none" strike="noStrike" cap="none" dirty="0" smtClean="0">
                <a:solidFill>
                  <a:srgbClr val="000000"/>
                </a:solidFill>
                <a:effectLst/>
                <a:latin typeface="Arial"/>
                <a:ea typeface="Arial"/>
                <a:cs typeface="Arial"/>
                <a:sym typeface="Arial"/>
              </a:rPr>
              <a:t> </a:t>
            </a:r>
          </a:p>
          <a:p>
            <a:r>
              <a:rPr lang="en-US" sz="1100" b="0" i="0" u="none" strike="noStrike" cap="none" dirty="0" smtClean="0">
                <a:solidFill>
                  <a:srgbClr val="000000"/>
                </a:solidFill>
                <a:effectLst/>
                <a:latin typeface="Arial"/>
                <a:ea typeface="Arial"/>
                <a:cs typeface="Arial"/>
                <a:sym typeface="Arial"/>
              </a:rPr>
              <a:t>Additionally, the program serves as a social safety net or a stop-gap mechanism to support the recovery of individuals and families from unexpected crises such as illness or death of a family member, natural and man-made calamities, and other crisis situations.</a:t>
            </a:r>
          </a:p>
          <a:p>
            <a:r>
              <a:rPr lang="en-US" sz="1100" b="0" i="0" u="none" strike="noStrike" cap="none" dirty="0" smtClean="0">
                <a:solidFill>
                  <a:srgbClr val="000000"/>
                </a:solidFill>
                <a:effectLst/>
                <a:latin typeface="Arial"/>
                <a:ea typeface="Arial"/>
                <a:cs typeface="Arial"/>
                <a:sym typeface="Arial"/>
              </a:rPr>
              <a:t> </a:t>
            </a:r>
          </a:p>
          <a:p>
            <a:r>
              <a:rPr lang="en-US" sz="1100" b="0" i="0" u="none" strike="noStrike" cap="none" dirty="0" smtClean="0">
                <a:solidFill>
                  <a:srgbClr val="000000"/>
                </a:solidFill>
                <a:effectLst/>
                <a:latin typeface="Arial"/>
                <a:ea typeface="Arial"/>
                <a:cs typeface="Arial"/>
                <a:sym typeface="Arial"/>
              </a:rPr>
              <a:t>This is implemented by the Department’s Central Office and Field Offices’ One Crisis Intervention Unit, 16 Crisis Intervention Sections, 106 Social Welfare and Development (SWAD) Satellite Offices; and 151 Malasakit Centers.</a:t>
            </a:r>
          </a:p>
          <a:p>
            <a:r>
              <a:rPr lang="en-US" sz="1100" b="0" i="0" u="none" strike="noStrike" cap="none" dirty="0" smtClean="0">
                <a:solidFill>
                  <a:srgbClr val="000000"/>
                </a:solidFill>
                <a:effectLst/>
                <a:latin typeface="Arial"/>
                <a:ea typeface="Arial"/>
                <a:cs typeface="Arial"/>
                <a:sym typeface="Arial"/>
              </a:rPr>
              <a:t> </a:t>
            </a:r>
          </a:p>
          <a:p>
            <a:r>
              <a:rPr lang="en-US" sz="1100" b="0" i="0" u="none" strike="noStrike" cap="none" dirty="0" smtClean="0">
                <a:solidFill>
                  <a:srgbClr val="000000"/>
                </a:solidFill>
                <a:effectLst/>
                <a:latin typeface="Arial"/>
                <a:ea typeface="Arial"/>
                <a:cs typeface="Arial"/>
                <a:sym typeface="Arial"/>
              </a:rPr>
              <a:t>The assistance from the AICS Program may be in the form of the following: </a:t>
            </a:r>
            <a:r>
              <a:rPr lang="en-US" sz="1100" b="1" i="0" u="sng" strike="noStrike" cap="none" dirty="0" smtClean="0">
                <a:solidFill>
                  <a:srgbClr val="000000"/>
                </a:solidFill>
                <a:effectLst/>
                <a:latin typeface="Arial"/>
                <a:ea typeface="Arial"/>
                <a:cs typeface="Arial"/>
                <a:sym typeface="Arial"/>
              </a:rPr>
              <a:t>Financial, Transportation, Medical, Burial, Food Assistance, and the PPE Assistance or Physical Protective Equipment assistance</a:t>
            </a:r>
            <a:r>
              <a:rPr lang="en-US" sz="1100" b="0" i="0" u="none" strike="noStrike" cap="none" dirty="0" smtClean="0">
                <a:solidFill>
                  <a:srgbClr val="000000"/>
                </a:solidFill>
                <a:effectLst/>
                <a:latin typeface="Arial"/>
                <a:ea typeface="Arial"/>
                <a:cs typeface="Arial"/>
                <a:sym typeface="Arial"/>
              </a:rPr>
              <a:t>.</a:t>
            </a:r>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263880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1" i="0" u="none" strike="noStrike" cap="none" dirty="0" smtClean="0">
                <a:solidFill>
                  <a:srgbClr val="000000"/>
                </a:solidFill>
                <a:effectLst/>
                <a:latin typeface="Arial"/>
                <a:ea typeface="Arial"/>
                <a:cs typeface="Arial"/>
                <a:sym typeface="Arial"/>
              </a:rPr>
              <a:t>CrISS </a:t>
            </a:r>
            <a:r>
              <a:rPr lang="en-US" sz="1100" b="0" i="0" u="none" strike="noStrike" cap="none" dirty="0" smtClean="0">
                <a:solidFill>
                  <a:srgbClr val="000000"/>
                </a:solidFill>
                <a:effectLst/>
                <a:latin typeface="Arial"/>
                <a:ea typeface="Arial"/>
                <a:cs typeface="Arial"/>
                <a:sym typeface="Arial"/>
              </a:rPr>
              <a:t>has ten (10) unique modules integrated in one system, established to perform a distinctive attribute that facilitates the efficient implementation of the AICS Program and to amalgamate the existing Crisis Intervention Monitoring System, which will help the 274 government offices that are implementing the program nationwide and continue positive development and actualizing the “ease of use” associated with the Ease of Doing Business Law (Republic Act. No. 11032).</a:t>
            </a:r>
          </a:p>
          <a:p>
            <a:r>
              <a:rPr lang="en-US" sz="1100" b="0" i="0" u="none" strike="noStrike" cap="none" dirty="0" smtClean="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519374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PH" sz="1200" b="0" i="0" u="none" strike="noStrike" cap="none" smtClean="0">
                <a:solidFill>
                  <a:schemeClr val="dk1"/>
                </a:solidFill>
                <a:latin typeface="Calibri"/>
                <a:ea typeface="Calibri"/>
                <a:cs typeface="Calibri"/>
                <a:sym typeface="Calibri"/>
              </a:rPr>
              <a:t>20</a:t>
            </a:fld>
            <a:endParaRPr lang="en-PH"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7611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PH" sz="1200" b="0" i="0" u="none" strike="noStrike" cap="none" smtClean="0">
                <a:solidFill>
                  <a:schemeClr val="dk1"/>
                </a:solidFill>
                <a:latin typeface="Calibri"/>
                <a:ea typeface="Calibri"/>
                <a:cs typeface="Calibri"/>
                <a:sym typeface="Calibri"/>
              </a:rPr>
              <a:t>21</a:t>
            </a:fld>
            <a:endParaRPr lang="en-PH"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375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54294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3bb61f4fa6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35" name="Google Shape;135;g13bb61f4fa6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75546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PH" sz="1200" b="0" i="0" u="none" strike="noStrike" cap="none" smtClean="0">
                <a:solidFill>
                  <a:schemeClr val="dk1"/>
                </a:solidFill>
                <a:latin typeface="Calibri"/>
                <a:ea typeface="Calibri"/>
                <a:cs typeface="Calibri"/>
                <a:sym typeface="Calibri"/>
              </a:rPr>
              <a:t>29</a:t>
            </a:fld>
            <a:endParaRPr lang="en-PH"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9027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PH" sz="1200" b="0" i="0" u="none" strike="noStrike" cap="none" smtClean="0">
                <a:solidFill>
                  <a:schemeClr val="dk1"/>
                </a:solidFill>
                <a:latin typeface="Calibri"/>
                <a:ea typeface="Calibri"/>
                <a:cs typeface="Calibri"/>
                <a:sym typeface="Calibri"/>
              </a:rPr>
              <a:t>30</a:t>
            </a:fld>
            <a:endParaRPr lang="en-PH"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2861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8d62176c61_0_1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 name="Google Shape;95;g18d62176c61_0_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PH" sz="1200" b="0" i="0" u="none" strike="noStrike" cap="none" smtClean="0">
                <a:solidFill>
                  <a:schemeClr val="dk1"/>
                </a:solidFill>
                <a:latin typeface="Calibri"/>
                <a:ea typeface="Calibri"/>
                <a:cs typeface="Calibri"/>
                <a:sym typeface="Calibri"/>
              </a:rPr>
              <a:t>32</a:t>
            </a:fld>
            <a:endParaRPr lang="en-PH"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9359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PH" sz="1200" b="0" i="0" u="none" strike="noStrike" cap="none" smtClean="0">
                <a:solidFill>
                  <a:schemeClr val="dk1"/>
                </a:solidFill>
                <a:latin typeface="Calibri"/>
                <a:ea typeface="Calibri"/>
                <a:cs typeface="Calibri"/>
                <a:sym typeface="Calibri"/>
              </a:rPr>
              <a:t>8</a:t>
            </a:fld>
            <a:endParaRPr lang="en-PH"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9330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PH" sz="1200" b="0" i="0" u="none" strike="noStrike" cap="none" smtClean="0">
                <a:solidFill>
                  <a:schemeClr val="dk1"/>
                </a:solidFill>
                <a:latin typeface="Calibri"/>
                <a:ea typeface="Calibri"/>
                <a:cs typeface="Calibri"/>
                <a:sym typeface="Calibri"/>
              </a:rPr>
              <a:t>9</a:t>
            </a:fld>
            <a:endParaRPr lang="en-PH"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3442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8d62176c6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6" name="Google Shape;86;g18d62176c6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99404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PH" sz="1200" b="0" i="0" u="none" strike="noStrike" cap="none" smtClean="0">
                <a:solidFill>
                  <a:schemeClr val="dk1"/>
                </a:solidFill>
                <a:latin typeface="Calibri"/>
                <a:ea typeface="Calibri"/>
                <a:cs typeface="Calibri"/>
                <a:sym typeface="Calibri"/>
              </a:rPr>
              <a:t>12</a:t>
            </a:fld>
            <a:endParaRPr lang="en-PH"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1066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caa86284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g13caa86284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100" b="0" i="0" u="none" strike="noStrike" cap="none" dirty="0" smtClean="0">
                <a:solidFill>
                  <a:srgbClr val="000000"/>
                </a:solidFill>
                <a:effectLst/>
                <a:latin typeface="Arial"/>
                <a:ea typeface="Arial"/>
                <a:cs typeface="Arial"/>
                <a:sym typeface="Arial"/>
              </a:rPr>
              <a:t>The Assistance to Individuals in Crisis Situation Program (AICS) is one of the Department’s protective services targeting the poor, marginalized, vulnerable, or disadvantaged individuals and families.</a:t>
            </a:r>
          </a:p>
          <a:p>
            <a:r>
              <a:rPr lang="en-US" sz="1100" b="0" i="0" u="none" strike="noStrike" cap="none" dirty="0" smtClean="0">
                <a:solidFill>
                  <a:srgbClr val="000000"/>
                </a:solidFill>
                <a:effectLst/>
                <a:latin typeface="Arial"/>
                <a:ea typeface="Arial"/>
                <a:cs typeface="Arial"/>
                <a:sym typeface="Arial"/>
              </a:rPr>
              <a:t> </a:t>
            </a:r>
          </a:p>
          <a:p>
            <a:r>
              <a:rPr lang="en-US" sz="1100" b="0" i="0" u="none" strike="noStrike" cap="none" dirty="0" smtClean="0">
                <a:solidFill>
                  <a:srgbClr val="000000"/>
                </a:solidFill>
                <a:effectLst/>
                <a:latin typeface="Arial"/>
                <a:ea typeface="Arial"/>
                <a:cs typeface="Arial"/>
                <a:sym typeface="Arial"/>
              </a:rPr>
              <a:t>Additionally, the program serves as a social safety net or a stop-gap mechanism to support the recovery of individuals and families from unexpected crises such as illness or death of a family member, natural and man-made calamities, and other crisis situations.</a:t>
            </a:r>
          </a:p>
          <a:p>
            <a:r>
              <a:rPr lang="en-US" sz="1100" b="0" i="0" u="none" strike="noStrike" cap="none" dirty="0" smtClean="0">
                <a:solidFill>
                  <a:srgbClr val="000000"/>
                </a:solidFill>
                <a:effectLst/>
                <a:latin typeface="Arial"/>
                <a:ea typeface="Arial"/>
                <a:cs typeface="Arial"/>
                <a:sym typeface="Arial"/>
              </a:rPr>
              <a:t> </a:t>
            </a:r>
          </a:p>
          <a:p>
            <a:r>
              <a:rPr lang="en-US" sz="1100" b="0" i="0" u="none" strike="noStrike" cap="none" dirty="0" smtClean="0">
                <a:solidFill>
                  <a:srgbClr val="000000"/>
                </a:solidFill>
                <a:effectLst/>
                <a:latin typeface="Arial"/>
                <a:ea typeface="Arial"/>
                <a:cs typeface="Arial"/>
                <a:sym typeface="Arial"/>
              </a:rPr>
              <a:t>This is implemented by the Department’s Central Office and Field Offices’ One Crisis Intervention Unit, 16 Crisis Intervention Sections, 106 Social Welfare and Development (SWAD) Satellite Offices; and 151 Malasakit Centers.</a:t>
            </a:r>
          </a:p>
          <a:p>
            <a:r>
              <a:rPr lang="en-US" sz="1100" b="0" i="0" u="none" strike="noStrike" cap="none" dirty="0" smtClean="0">
                <a:solidFill>
                  <a:srgbClr val="000000"/>
                </a:solidFill>
                <a:effectLst/>
                <a:latin typeface="Arial"/>
                <a:ea typeface="Arial"/>
                <a:cs typeface="Arial"/>
                <a:sym typeface="Arial"/>
              </a:rPr>
              <a:t> </a:t>
            </a:r>
          </a:p>
          <a:p>
            <a:r>
              <a:rPr lang="en-US" sz="1100" b="0" i="0" u="none" strike="noStrike" cap="none" dirty="0" smtClean="0">
                <a:solidFill>
                  <a:srgbClr val="000000"/>
                </a:solidFill>
                <a:effectLst/>
                <a:latin typeface="Arial"/>
                <a:ea typeface="Arial"/>
                <a:cs typeface="Arial"/>
                <a:sym typeface="Arial"/>
              </a:rPr>
              <a:t>The assistance from the AICS Program may be in the form of the following: </a:t>
            </a:r>
            <a:r>
              <a:rPr lang="en-US" sz="1100" b="1" i="0" u="sng" strike="noStrike" cap="none" dirty="0" smtClean="0">
                <a:solidFill>
                  <a:srgbClr val="000000"/>
                </a:solidFill>
                <a:effectLst/>
                <a:latin typeface="Arial"/>
                <a:ea typeface="Arial"/>
                <a:cs typeface="Arial"/>
                <a:sym typeface="Arial"/>
              </a:rPr>
              <a:t>Financial, Transportation, Medical, Burial, Food Assistance, and the PPE Assistance or Physical Protective Equipment assistance</a:t>
            </a:r>
            <a:r>
              <a:rPr lang="en-US" sz="1100" b="0" i="0" u="none" strike="noStrike" cap="none" dirty="0" smtClean="0">
                <a:solidFill>
                  <a:srgbClr val="000000"/>
                </a:solidFill>
                <a:effectLst/>
                <a:latin typeface="Arial"/>
                <a:ea typeface="Arial"/>
                <a:cs typeface="Arial"/>
                <a:sym typeface="Arial"/>
              </a:rPr>
              <a:t>.</a:t>
            </a:r>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267035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caa86284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g13caa86284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100" b="0" i="0" u="none" strike="noStrike" cap="none" dirty="0" smtClean="0">
                <a:solidFill>
                  <a:srgbClr val="000000"/>
                </a:solidFill>
                <a:effectLst/>
                <a:latin typeface="Arial"/>
                <a:ea typeface="Arial"/>
                <a:cs typeface="Arial"/>
                <a:sym typeface="Arial"/>
              </a:rPr>
              <a:t>The Assistance to Individuals in Crisis Situation Program (AICS) is one of the Department’s protective services targeting the poor, marginalized, vulnerable, or disadvantaged individuals and families.</a:t>
            </a:r>
          </a:p>
          <a:p>
            <a:r>
              <a:rPr lang="en-US" sz="1100" b="0" i="0" u="none" strike="noStrike" cap="none" dirty="0" smtClean="0">
                <a:solidFill>
                  <a:srgbClr val="000000"/>
                </a:solidFill>
                <a:effectLst/>
                <a:latin typeface="Arial"/>
                <a:ea typeface="Arial"/>
                <a:cs typeface="Arial"/>
                <a:sym typeface="Arial"/>
              </a:rPr>
              <a:t> </a:t>
            </a:r>
          </a:p>
          <a:p>
            <a:r>
              <a:rPr lang="en-US" sz="1100" b="0" i="0" u="none" strike="noStrike" cap="none" dirty="0" smtClean="0">
                <a:solidFill>
                  <a:srgbClr val="000000"/>
                </a:solidFill>
                <a:effectLst/>
                <a:latin typeface="Arial"/>
                <a:ea typeface="Arial"/>
                <a:cs typeface="Arial"/>
                <a:sym typeface="Arial"/>
              </a:rPr>
              <a:t>Additionally, the program serves as a social safety net or a stop-gap mechanism to support the recovery of individuals and families from unexpected crises such as illness or death of a family member, natural and man-made calamities, and other crisis situations.</a:t>
            </a:r>
          </a:p>
          <a:p>
            <a:r>
              <a:rPr lang="en-US" sz="1100" b="0" i="0" u="none" strike="noStrike" cap="none" dirty="0" smtClean="0">
                <a:solidFill>
                  <a:srgbClr val="000000"/>
                </a:solidFill>
                <a:effectLst/>
                <a:latin typeface="Arial"/>
                <a:ea typeface="Arial"/>
                <a:cs typeface="Arial"/>
                <a:sym typeface="Arial"/>
              </a:rPr>
              <a:t> </a:t>
            </a:r>
          </a:p>
          <a:p>
            <a:r>
              <a:rPr lang="en-US" sz="1100" b="0" i="0" u="none" strike="noStrike" cap="none" dirty="0" smtClean="0">
                <a:solidFill>
                  <a:srgbClr val="000000"/>
                </a:solidFill>
                <a:effectLst/>
                <a:latin typeface="Arial"/>
                <a:ea typeface="Arial"/>
                <a:cs typeface="Arial"/>
                <a:sym typeface="Arial"/>
              </a:rPr>
              <a:t>This is implemented by the Department’s Central Office and Field Offices’ One Crisis Intervention Unit, 16 Crisis Intervention Sections, 106 Social Welfare and Development (SWAD) Satellite Offices; and 151 Malasakit Centers.</a:t>
            </a:r>
          </a:p>
          <a:p>
            <a:r>
              <a:rPr lang="en-US" sz="1100" b="0" i="0" u="none" strike="noStrike" cap="none" dirty="0" smtClean="0">
                <a:solidFill>
                  <a:srgbClr val="000000"/>
                </a:solidFill>
                <a:effectLst/>
                <a:latin typeface="Arial"/>
                <a:ea typeface="Arial"/>
                <a:cs typeface="Arial"/>
                <a:sym typeface="Arial"/>
              </a:rPr>
              <a:t> </a:t>
            </a:r>
          </a:p>
          <a:p>
            <a:r>
              <a:rPr lang="en-US" sz="1100" b="0" i="0" u="none" strike="noStrike" cap="none" dirty="0" smtClean="0">
                <a:solidFill>
                  <a:srgbClr val="000000"/>
                </a:solidFill>
                <a:effectLst/>
                <a:latin typeface="Arial"/>
                <a:ea typeface="Arial"/>
                <a:cs typeface="Arial"/>
                <a:sym typeface="Arial"/>
              </a:rPr>
              <a:t>The assistance from the AICS Program may be in the form of the following: </a:t>
            </a:r>
            <a:r>
              <a:rPr lang="en-US" sz="1100" b="1" i="0" u="sng" strike="noStrike" cap="none" dirty="0" smtClean="0">
                <a:solidFill>
                  <a:srgbClr val="000000"/>
                </a:solidFill>
                <a:effectLst/>
                <a:latin typeface="Arial"/>
                <a:ea typeface="Arial"/>
                <a:cs typeface="Arial"/>
                <a:sym typeface="Arial"/>
              </a:rPr>
              <a:t>Financial, Transportation, Medical, Burial, Food Assistance, and the PPE Assistance or Physical Protective Equipment assistance</a:t>
            </a:r>
            <a:r>
              <a:rPr lang="en-US" sz="1100" b="0" i="0" u="none" strike="noStrike" cap="none" dirty="0" smtClean="0">
                <a:solidFill>
                  <a:srgbClr val="000000"/>
                </a:solidFill>
                <a:effectLst/>
                <a:latin typeface="Arial"/>
                <a:ea typeface="Arial"/>
                <a:cs typeface="Arial"/>
                <a:sym typeface="Arial"/>
              </a:rPr>
              <a:t>.</a:t>
            </a:r>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344506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caa86284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g13caa86284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100" b="0" i="0" u="none" strike="noStrike" cap="none" dirty="0" smtClean="0">
                <a:solidFill>
                  <a:srgbClr val="000000"/>
                </a:solidFill>
                <a:effectLst/>
                <a:latin typeface="Arial"/>
                <a:ea typeface="Arial"/>
                <a:cs typeface="Arial"/>
                <a:sym typeface="Arial"/>
              </a:rPr>
              <a:t>The Assistance to Individuals in Crisis Situation Program (AICS) is one of the Department’s protective services targeting the poor, marginalized, vulnerable, or disadvantaged individuals and families.</a:t>
            </a:r>
          </a:p>
          <a:p>
            <a:r>
              <a:rPr lang="en-US" sz="1100" b="0" i="0" u="none" strike="noStrike" cap="none" dirty="0" smtClean="0">
                <a:solidFill>
                  <a:srgbClr val="000000"/>
                </a:solidFill>
                <a:effectLst/>
                <a:latin typeface="Arial"/>
                <a:ea typeface="Arial"/>
                <a:cs typeface="Arial"/>
                <a:sym typeface="Arial"/>
              </a:rPr>
              <a:t> </a:t>
            </a:r>
          </a:p>
          <a:p>
            <a:r>
              <a:rPr lang="en-US" sz="1100" b="0" i="0" u="none" strike="noStrike" cap="none" dirty="0" smtClean="0">
                <a:solidFill>
                  <a:srgbClr val="000000"/>
                </a:solidFill>
                <a:effectLst/>
                <a:latin typeface="Arial"/>
                <a:ea typeface="Arial"/>
                <a:cs typeface="Arial"/>
                <a:sym typeface="Arial"/>
              </a:rPr>
              <a:t>Additionally, the program serves as a social safety net or a stop-gap mechanism to support the recovery of individuals and families from unexpected crises such as illness or death of a family member, natural and man-made calamities, and other crisis situations.</a:t>
            </a:r>
          </a:p>
          <a:p>
            <a:r>
              <a:rPr lang="en-US" sz="1100" b="0" i="0" u="none" strike="noStrike" cap="none" dirty="0" smtClean="0">
                <a:solidFill>
                  <a:srgbClr val="000000"/>
                </a:solidFill>
                <a:effectLst/>
                <a:latin typeface="Arial"/>
                <a:ea typeface="Arial"/>
                <a:cs typeface="Arial"/>
                <a:sym typeface="Arial"/>
              </a:rPr>
              <a:t> </a:t>
            </a:r>
          </a:p>
          <a:p>
            <a:r>
              <a:rPr lang="en-US" sz="1100" b="0" i="0" u="none" strike="noStrike" cap="none" dirty="0" smtClean="0">
                <a:solidFill>
                  <a:srgbClr val="000000"/>
                </a:solidFill>
                <a:effectLst/>
                <a:latin typeface="Arial"/>
                <a:ea typeface="Arial"/>
                <a:cs typeface="Arial"/>
                <a:sym typeface="Arial"/>
              </a:rPr>
              <a:t>This is implemented by the Department’s Central Office and Field Offices’ One Crisis Intervention Unit, 16 Crisis Intervention Sections, 106 Social Welfare and Development (SWAD) Satellite Offices; and 151 Malasakit Centers.</a:t>
            </a:r>
          </a:p>
          <a:p>
            <a:r>
              <a:rPr lang="en-US" sz="1100" b="0" i="0" u="none" strike="noStrike" cap="none" dirty="0" smtClean="0">
                <a:solidFill>
                  <a:srgbClr val="000000"/>
                </a:solidFill>
                <a:effectLst/>
                <a:latin typeface="Arial"/>
                <a:ea typeface="Arial"/>
                <a:cs typeface="Arial"/>
                <a:sym typeface="Arial"/>
              </a:rPr>
              <a:t> </a:t>
            </a:r>
          </a:p>
          <a:p>
            <a:r>
              <a:rPr lang="en-US" sz="1100" b="0" i="0" u="none" strike="noStrike" cap="none" dirty="0" smtClean="0">
                <a:solidFill>
                  <a:srgbClr val="000000"/>
                </a:solidFill>
                <a:effectLst/>
                <a:latin typeface="Arial"/>
                <a:ea typeface="Arial"/>
                <a:cs typeface="Arial"/>
                <a:sym typeface="Arial"/>
              </a:rPr>
              <a:t>The assistance from the AICS Program may be in the form of the following: </a:t>
            </a:r>
            <a:r>
              <a:rPr lang="en-US" sz="1100" b="1" i="0" u="sng" strike="noStrike" cap="none" dirty="0" smtClean="0">
                <a:solidFill>
                  <a:srgbClr val="000000"/>
                </a:solidFill>
                <a:effectLst/>
                <a:latin typeface="Arial"/>
                <a:ea typeface="Arial"/>
                <a:cs typeface="Arial"/>
                <a:sym typeface="Arial"/>
              </a:rPr>
              <a:t>Financial, Transportation, Medical, Burial, Food Assistance, and the PPE Assistance or Physical Protective Equipment assistance</a:t>
            </a:r>
            <a:r>
              <a:rPr lang="en-US" sz="1100" b="0" i="0" u="none" strike="noStrike" cap="none" dirty="0" smtClean="0">
                <a:solidFill>
                  <a:srgbClr val="000000"/>
                </a:solidFill>
                <a:effectLst/>
                <a:latin typeface="Arial"/>
                <a:ea typeface="Arial"/>
                <a:cs typeface="Arial"/>
                <a:sym typeface="Arial"/>
              </a:rPr>
              <a:t>.</a:t>
            </a:r>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210229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PH"/>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jpg"/><Relationship Id="rId7" Type="http://schemas.openxmlformats.org/officeDocument/2006/relationships/image" Target="../media/image6.gif"/><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gif"/><Relationship Id="rId4" Type="http://schemas.openxmlformats.org/officeDocument/2006/relationships/image" Target="../media/image3.png"/><Relationship Id="rId9" Type="http://schemas.openxmlformats.org/officeDocument/2006/relationships/image" Target="../media/image8.gif"/></Relationships>
</file>

<file path=ppt/slides/_rels/slide10.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5.gif"/><Relationship Id="rId4" Type="http://schemas.openxmlformats.org/officeDocument/2006/relationships/image" Target="../media/image23.gif"/></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2.gif"/><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6.jp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image" Target="../media/image32.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gif"/><Relationship Id="rId9" Type="http://schemas.openxmlformats.org/officeDocument/2006/relationships/image" Target="../media/image53.gif"/></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jpeg"/><Relationship Id="rId4" Type="http://schemas.openxmlformats.org/officeDocument/2006/relationships/image" Target="../media/image63.png"/><Relationship Id="rId9" Type="http://schemas.openxmlformats.org/officeDocument/2006/relationships/image" Target="../media/image68.jpe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60.gif"/><Relationship Id="rId1" Type="http://schemas.openxmlformats.org/officeDocument/2006/relationships/slideLayout" Target="../slideLayouts/slideLayout2.xml"/><Relationship Id="rId5" Type="http://schemas.openxmlformats.org/officeDocument/2006/relationships/image" Target="../media/image74.gif"/><Relationship Id="rId4" Type="http://schemas.openxmlformats.org/officeDocument/2006/relationships/image" Target="../media/image73.gif"/></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gif"/><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7.gif"/></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Shape 87"/>
        <p:cNvGrpSpPr/>
        <p:nvPr/>
      </p:nvGrpSpPr>
      <p:grpSpPr>
        <a:xfrm>
          <a:off x="0" y="0"/>
          <a:ext cx="0" cy="0"/>
          <a:chOff x="0" y="0"/>
          <a:chExt cx="0" cy="0"/>
        </a:xfrm>
      </p:grpSpPr>
      <p:sp>
        <p:nvSpPr>
          <p:cNvPr id="89" name="Google Shape;89;p13"/>
          <p:cNvSpPr txBox="1"/>
          <p:nvPr/>
        </p:nvSpPr>
        <p:spPr>
          <a:xfrm>
            <a:off x="888359" y="5790750"/>
            <a:ext cx="84873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PH" sz="1600" b="1" i="1" u="none" strike="noStrike" cap="none" dirty="0" smtClean="0">
                <a:solidFill>
                  <a:schemeClr val="bg1"/>
                </a:solidFill>
                <a:latin typeface="Arial"/>
                <a:ea typeface="Arial"/>
                <a:cs typeface="Arial"/>
                <a:sym typeface="Arial"/>
              </a:rPr>
              <a:t>Program Management Bureau-Crisis Intervention Division (PMB-CID)</a:t>
            </a:r>
            <a:br>
              <a:rPr lang="en-PH" sz="1600" b="1" i="1" u="none" strike="noStrike" cap="none" dirty="0" smtClean="0">
                <a:solidFill>
                  <a:schemeClr val="bg1"/>
                </a:solidFill>
                <a:latin typeface="Arial"/>
                <a:ea typeface="Arial"/>
                <a:cs typeface="Arial"/>
                <a:sym typeface="Arial"/>
              </a:rPr>
            </a:br>
            <a:r>
              <a:rPr lang="en-PH" sz="1600" b="1" i="1" u="none" strike="noStrike" cap="none" dirty="0" smtClean="0">
                <a:solidFill>
                  <a:schemeClr val="bg1"/>
                </a:solidFill>
                <a:latin typeface="Arial"/>
                <a:ea typeface="Arial"/>
                <a:cs typeface="Arial"/>
                <a:sym typeface="Arial"/>
              </a:rPr>
              <a:t>Planning, Monitoring and Evaluation Section (PMES)</a:t>
            </a:r>
          </a:p>
          <a:p>
            <a:pPr marL="0" marR="0" lvl="0" indent="0" algn="l" rtl="0">
              <a:lnSpc>
                <a:spcPct val="100000"/>
              </a:lnSpc>
              <a:spcBef>
                <a:spcPts val="0"/>
              </a:spcBef>
              <a:spcAft>
                <a:spcPts val="0"/>
              </a:spcAft>
              <a:buClr>
                <a:srgbClr val="000000"/>
              </a:buClr>
              <a:buSzPts val="4000"/>
              <a:buFont typeface="Arial"/>
              <a:buNone/>
            </a:pPr>
            <a:r>
              <a:rPr lang="en-PH" sz="1600" b="1" i="1" dirty="0" smtClean="0">
                <a:solidFill>
                  <a:schemeClr val="bg1"/>
                </a:solidFill>
              </a:rPr>
              <a:t>Information Technology and System Unit (ITSU)</a:t>
            </a:r>
            <a:endParaRPr sz="1600" b="1" i="1" u="none" strike="noStrike" cap="none" dirty="0">
              <a:solidFill>
                <a:schemeClr val="bg1"/>
              </a:solidFill>
              <a:latin typeface="Arial"/>
              <a:ea typeface="Arial"/>
              <a:cs typeface="Arial"/>
              <a:sym typeface="Arial"/>
            </a:endParaRPr>
          </a:p>
        </p:txBody>
      </p:sp>
      <p:sp>
        <p:nvSpPr>
          <p:cNvPr id="11" name="Rectangle 10"/>
          <p:cNvSpPr/>
          <p:nvPr/>
        </p:nvSpPr>
        <p:spPr>
          <a:xfrm>
            <a:off x="454566" y="1681983"/>
            <a:ext cx="7667625" cy="1323439"/>
          </a:xfrm>
          <a:prstGeom prst="rect">
            <a:avLst/>
          </a:prstGeom>
        </p:spPr>
        <p:txBody>
          <a:bodyPr wrap="square">
            <a:spAutoFit/>
          </a:bodyPr>
          <a:lstStyle/>
          <a:p>
            <a:pPr algn="ctr"/>
            <a:r>
              <a:rPr lang="en-US" sz="2000" b="1" dirty="0">
                <a:latin typeface="YACgEZ1cb1Q 0"/>
              </a:rPr>
              <a:t>ORIENTATION ON THE BFIRST PROJECT, PROJECT MANAGEMENT UNIT AND RE-DISCUSSING THE TERMS OF REFERENCE FOR THE DEVELOPMENT OF CRISIS INTERVENTION SERVICES SYSTEM (CRISS)</a:t>
            </a:r>
            <a:endParaRPr lang="en-US" sz="2000" dirty="0">
              <a:latin typeface="YACgEZ1cb1Q 0"/>
            </a:endParaRPr>
          </a:p>
        </p:txBody>
      </p:sp>
      <p:cxnSp>
        <p:nvCxnSpPr>
          <p:cNvPr id="13" name="Straight Connector 12"/>
          <p:cNvCxnSpPr/>
          <p:nvPr/>
        </p:nvCxnSpPr>
        <p:spPr>
          <a:xfrm>
            <a:off x="348827" y="3127806"/>
            <a:ext cx="8494664" cy="5758"/>
          </a:xfrm>
          <a:prstGeom prst="line">
            <a:avLst/>
          </a:prstGeom>
        </p:spPr>
        <p:style>
          <a:lnRef idx="3">
            <a:schemeClr val="dk1"/>
          </a:lnRef>
          <a:fillRef idx="0">
            <a:schemeClr val="dk1"/>
          </a:fillRef>
          <a:effectRef idx="2">
            <a:schemeClr val="dk1"/>
          </a:effectRef>
          <a:fontRef idx="minor">
            <a:schemeClr val="tx1"/>
          </a:fontRef>
        </p:style>
      </p:cxnSp>
      <p:sp>
        <p:nvSpPr>
          <p:cNvPr id="15" name="Rectangle 14"/>
          <p:cNvSpPr/>
          <p:nvPr/>
        </p:nvSpPr>
        <p:spPr>
          <a:xfrm>
            <a:off x="1461494" y="3256159"/>
            <a:ext cx="3276859" cy="307777"/>
          </a:xfrm>
          <a:prstGeom prst="rect">
            <a:avLst/>
          </a:prstGeom>
        </p:spPr>
        <p:txBody>
          <a:bodyPr wrap="none">
            <a:spAutoFit/>
          </a:bodyPr>
          <a:lstStyle/>
          <a:p>
            <a:r>
              <a:rPr lang="en-US" b="1" dirty="0" smtClean="0"/>
              <a:t>24 March </a:t>
            </a:r>
            <a:r>
              <a:rPr lang="en-US" b="1" dirty="0"/>
              <a:t>2023 | </a:t>
            </a:r>
            <a:r>
              <a:rPr lang="en-US" b="1" dirty="0" smtClean="0"/>
              <a:t>10:00 </a:t>
            </a:r>
            <a:r>
              <a:rPr lang="en-US" b="1" dirty="0"/>
              <a:t>AM - 3</a:t>
            </a:r>
            <a:r>
              <a:rPr lang="en-US" b="1" dirty="0" smtClean="0"/>
              <a:t>:00 PM |</a:t>
            </a:r>
            <a:endParaRPr lang="en-US" b="1" dirty="0"/>
          </a:p>
        </p:txBody>
      </p:sp>
      <p:sp>
        <p:nvSpPr>
          <p:cNvPr id="20" name="Rectangle 19"/>
          <p:cNvSpPr/>
          <p:nvPr/>
        </p:nvSpPr>
        <p:spPr>
          <a:xfrm>
            <a:off x="4754302" y="3256159"/>
            <a:ext cx="1625766" cy="307777"/>
          </a:xfrm>
          <a:prstGeom prst="rect">
            <a:avLst/>
          </a:prstGeom>
        </p:spPr>
        <p:txBody>
          <a:bodyPr wrap="none">
            <a:spAutoFit/>
          </a:bodyPr>
          <a:lstStyle/>
          <a:p>
            <a:r>
              <a:rPr lang="en-US" b="1" dirty="0" smtClean="0"/>
              <a:t>Via Google Meet </a:t>
            </a:r>
            <a:endParaRPr lang="en-US" b="1" dirty="0"/>
          </a:p>
        </p:txBody>
      </p:sp>
      <p:pic>
        <p:nvPicPr>
          <p:cNvPr id="1026" name="Picture 2" descr="Mee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2384" y="3192941"/>
            <a:ext cx="370543" cy="3705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lanning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705" y="5806882"/>
            <a:ext cx="662654" cy="66265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827" y="5918210"/>
            <a:ext cx="211479" cy="152390"/>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74153" y="3594803"/>
            <a:ext cx="649731" cy="649731"/>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03244" y="3627569"/>
            <a:ext cx="649731" cy="649731"/>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94074" y="3627569"/>
            <a:ext cx="584200" cy="584200"/>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44343" y="3573847"/>
            <a:ext cx="649731" cy="649731"/>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8299" y="383842"/>
            <a:ext cx="2340497" cy="966923"/>
          </a:xfrm>
          <a:prstGeom prst="rect">
            <a:avLst/>
          </a:prstGeom>
        </p:spPr>
      </p:pic>
      <p:pic>
        <p:nvPicPr>
          <p:cNvPr id="4" name="Picture 3"/>
          <p:cNvPicPr>
            <a:picLocks noChangeAspect="1"/>
          </p:cNvPicPr>
          <p:nvPr/>
        </p:nvPicPr>
        <p:blipFill rotWithShape="1">
          <a:blip r:embed="rId12">
            <a:extLst>
              <a:ext uri="{28A0092B-C50C-407E-A947-70E740481C1C}">
                <a14:useLocalDpi xmlns:a14="http://schemas.microsoft.com/office/drawing/2010/main" val="0"/>
              </a:ext>
            </a:extLst>
          </a:blip>
          <a:srcRect r="75353" b="29318"/>
          <a:stretch/>
        </p:blipFill>
        <p:spPr>
          <a:xfrm>
            <a:off x="429165" y="448734"/>
            <a:ext cx="2479134" cy="8371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69883" y="3724910"/>
            <a:ext cx="5455340" cy="707886"/>
          </a:xfrm>
          <a:prstGeom prst="rect">
            <a:avLst/>
          </a:prstGeom>
        </p:spPr>
        <p:txBody>
          <a:bodyPr wrap="none">
            <a:spAutoFit/>
          </a:bodyPr>
          <a:lstStyle/>
          <a:p>
            <a:r>
              <a:rPr lang="en-US" sz="4000" b="1" dirty="0">
                <a:latin typeface="Arial" panose="020B0604020202020204" pitchFamily="34" charset="0"/>
              </a:rPr>
              <a:t>Question and Answer</a:t>
            </a:r>
            <a:endParaRPr lang="en-US" sz="4000" b="1" dirty="0"/>
          </a:p>
        </p:txBody>
      </p:sp>
      <p:sp>
        <p:nvSpPr>
          <p:cNvPr id="3" name="AutoShape 2" descr="Fides Marque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575" y="2143956"/>
            <a:ext cx="3161908" cy="3161908"/>
          </a:xfrm>
          <a:prstGeom prst="rect">
            <a:avLst/>
          </a:prstGeom>
        </p:spPr>
      </p:pic>
      <p:sp>
        <p:nvSpPr>
          <p:cNvPr id="6" name="Rectangle 5"/>
          <p:cNvSpPr/>
          <p:nvPr/>
        </p:nvSpPr>
        <p:spPr>
          <a:xfrm>
            <a:off x="3034963" y="4518804"/>
            <a:ext cx="6325181"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034964" y="4650531"/>
            <a:ext cx="6325181" cy="4571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034963" y="4761853"/>
            <a:ext cx="6325181"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31063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3" name="Picture 2"/>
          <p:cNvPicPr>
            <a:picLocks noChangeAspect="1"/>
          </p:cNvPicPr>
          <p:nvPr/>
        </p:nvPicPr>
        <p:blipFill rotWithShape="1">
          <a:blip r:embed="rId3"/>
          <a:srcRect l="10972" r="10556"/>
          <a:stretch/>
        </p:blipFill>
        <p:spPr>
          <a:xfrm>
            <a:off x="0" y="1"/>
            <a:ext cx="9375659" cy="6858000"/>
          </a:xfrm>
          <a:prstGeom prst="rect">
            <a:avLst/>
          </a:prstGeom>
        </p:spPr>
      </p:pic>
      <p:pic>
        <p:nvPicPr>
          <p:cNvPr id="2050" name="Picture 2" descr="https://lh5.googleusercontent.com/Naj03iW1w94G8S5YstTJr498_9TrFxZHunvyfYVRPXE-T-Yf9PB9W4bP-KimDEzn_pVKFy8y2Mx8W018c9IRxV2W-WhUVVy9r4LJ7Frr_-rKF5qIW4Z1iQBVzDF3g9L_M9vcwTF2BmLt1eAaZve9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4417" y="5511662"/>
            <a:ext cx="885331" cy="565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36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834" y="905815"/>
            <a:ext cx="4819048" cy="638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050600" y="4252036"/>
            <a:ext cx="5118145" cy="1431161"/>
          </a:xfrm>
          <a:prstGeom prst="rect">
            <a:avLst/>
          </a:prstGeom>
        </p:spPr>
        <p:txBody>
          <a:bodyPr wrap="square">
            <a:spAutoFit/>
          </a:bodyPr>
          <a:lstStyle/>
          <a:p>
            <a:r>
              <a:rPr lang="en-US" sz="2500" b="1" dirty="0" smtClean="0">
                <a:latin typeface="Roboto"/>
              </a:rPr>
              <a:t>MR. CARL C. LABADO</a:t>
            </a:r>
            <a:r>
              <a:rPr lang="en-US" dirty="0">
                <a:latin typeface="Roboto"/>
              </a:rPr>
              <a:t/>
            </a:r>
            <a:br>
              <a:rPr lang="en-US" dirty="0">
                <a:latin typeface="Roboto"/>
              </a:rPr>
            </a:br>
            <a:endParaRPr lang="en-US" dirty="0" smtClean="0">
              <a:latin typeface="Roboto"/>
            </a:endParaRPr>
          </a:p>
          <a:p>
            <a:r>
              <a:rPr lang="en-US" sz="1200" dirty="0" smtClean="0">
                <a:latin typeface="Roboto"/>
              </a:rPr>
              <a:t>Information Technology Officer I, PMB-CID Planning, Monitoring</a:t>
            </a:r>
            <a:br>
              <a:rPr lang="en-US" sz="1200" dirty="0" smtClean="0">
                <a:latin typeface="Roboto"/>
              </a:rPr>
            </a:br>
            <a:r>
              <a:rPr lang="en-US" sz="1200" dirty="0" smtClean="0">
                <a:latin typeface="Roboto"/>
              </a:rPr>
              <a:t>and Evaluation Section-Information Technology and System </a:t>
            </a:r>
            <a:br>
              <a:rPr lang="en-US" sz="1200" dirty="0" smtClean="0">
                <a:latin typeface="Roboto"/>
              </a:rPr>
            </a:br>
            <a:r>
              <a:rPr lang="en-US" sz="1200" dirty="0" smtClean="0">
                <a:latin typeface="Roboto"/>
              </a:rPr>
              <a:t>Unit Lead</a:t>
            </a:r>
            <a:r>
              <a:rPr lang="en-US" sz="1200" dirty="0"/>
              <a:t/>
            </a:r>
            <a:br>
              <a:rPr lang="en-US" sz="1200" dirty="0"/>
            </a:br>
            <a:endParaRPr lang="en-US" sz="1200" dirty="0"/>
          </a:p>
        </p:txBody>
      </p:sp>
      <p:sp>
        <p:nvSpPr>
          <p:cNvPr id="14" name="Rectangle 13"/>
          <p:cNvSpPr/>
          <p:nvPr/>
        </p:nvSpPr>
        <p:spPr>
          <a:xfrm>
            <a:off x="1" y="1039530"/>
            <a:ext cx="4831882" cy="6182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1187805"/>
            <a:ext cx="4831882" cy="537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flipV="1">
            <a:off x="4139770" y="4744711"/>
            <a:ext cx="4183245"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76735" y="263755"/>
            <a:ext cx="7982551" cy="523220"/>
          </a:xfrm>
          <a:prstGeom prst="rect">
            <a:avLst/>
          </a:prstGeom>
        </p:spPr>
        <p:txBody>
          <a:bodyPr wrap="square">
            <a:spAutoFit/>
          </a:bodyPr>
          <a:lstStyle/>
          <a:p>
            <a:r>
              <a:rPr lang="en-US" b="1" dirty="0" smtClean="0">
                <a:solidFill>
                  <a:schemeClr val="tx1"/>
                </a:solidFill>
              </a:rPr>
              <a:t>CRISIS INTERVENTION SERVICES SYSTEM </a:t>
            </a:r>
            <a:br>
              <a:rPr lang="en-US" b="1" dirty="0" smtClean="0">
                <a:solidFill>
                  <a:schemeClr val="tx1"/>
                </a:solidFill>
              </a:rPr>
            </a:br>
            <a:r>
              <a:rPr lang="en-US" b="1" dirty="0" smtClean="0">
                <a:solidFill>
                  <a:schemeClr val="tx1"/>
                </a:solidFill>
              </a:rPr>
              <a:t>PROJECT OVERVIEW AND CONCEPTUALIZATION</a:t>
            </a:r>
            <a:endParaRPr lang="en-US" b="1" dirty="0">
              <a:solidFill>
                <a:schemeClr val="tx1"/>
              </a:solidFill>
            </a:endParaRPr>
          </a:p>
        </p:txBody>
      </p:sp>
      <p:pic>
        <p:nvPicPr>
          <p:cNvPr id="13" name="Picture 2" descr="Contrac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34" y="118113"/>
            <a:ext cx="787701" cy="7877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34" y="1678665"/>
            <a:ext cx="3767116" cy="3805014"/>
          </a:xfrm>
          <a:prstGeom prst="rect">
            <a:avLst/>
          </a:prstGeom>
        </p:spPr>
      </p:pic>
    </p:spTree>
    <p:extLst>
      <p:ext uri="{BB962C8B-B14F-4D97-AF65-F5344CB8AC3E}">
        <p14:creationId xmlns:p14="http://schemas.microsoft.com/office/powerpoint/2010/main" val="23565081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787400" y="-475821"/>
            <a:ext cx="7175500" cy="3866721"/>
          </a:xfrm>
          <a:prstGeom prst="rect">
            <a:avLst/>
          </a:prstGeom>
        </p:spPr>
      </p:pic>
      <p:sp>
        <p:nvSpPr>
          <p:cNvPr id="5" name="Rectangle 4"/>
          <p:cNvSpPr/>
          <p:nvPr/>
        </p:nvSpPr>
        <p:spPr>
          <a:xfrm>
            <a:off x="952500" y="3543300"/>
            <a:ext cx="6629400" cy="830997"/>
          </a:xfrm>
          <a:prstGeom prst="rect">
            <a:avLst/>
          </a:prstGeom>
        </p:spPr>
        <p:txBody>
          <a:bodyPr wrap="square">
            <a:spAutoFit/>
          </a:bodyPr>
          <a:lstStyle/>
          <a:p>
            <a:pPr algn="just"/>
            <a:r>
              <a:rPr lang="en-US" sz="1600" dirty="0">
                <a:solidFill>
                  <a:srgbClr val="000000"/>
                </a:solidFill>
              </a:rPr>
              <a:t>The </a:t>
            </a:r>
            <a:r>
              <a:rPr lang="en-US" sz="1600" b="1" dirty="0" smtClean="0">
                <a:solidFill>
                  <a:srgbClr val="000000"/>
                </a:solidFill>
              </a:rPr>
              <a:t>CID ITSU </a:t>
            </a:r>
            <a:r>
              <a:rPr lang="en-US" sz="1600" dirty="0" smtClean="0">
                <a:solidFill>
                  <a:srgbClr val="000000"/>
                </a:solidFill>
              </a:rPr>
              <a:t>was </a:t>
            </a:r>
            <a:r>
              <a:rPr lang="en-US" sz="1600" dirty="0">
                <a:solidFill>
                  <a:srgbClr val="000000"/>
                </a:solidFill>
              </a:rPr>
              <a:t>assigned to </a:t>
            </a:r>
            <a:r>
              <a:rPr lang="en-US" sz="1600" b="1" dirty="0">
                <a:solidFill>
                  <a:srgbClr val="000000"/>
                </a:solidFill>
              </a:rPr>
              <a:t>digitalize the modalities of the AICS program </a:t>
            </a:r>
            <a:r>
              <a:rPr lang="en-US" sz="1600" dirty="0">
                <a:solidFill>
                  <a:srgbClr val="000000"/>
                </a:solidFill>
              </a:rPr>
              <a:t>by formulating a technological solution that will enhance and improve the service delivery and operations of the AICS program.</a:t>
            </a:r>
            <a:endParaRPr lang="en-US" sz="1600" dirty="0"/>
          </a:p>
        </p:txBody>
      </p:sp>
      <p:sp>
        <p:nvSpPr>
          <p:cNvPr id="6" name="Rectangle 5"/>
          <p:cNvSpPr/>
          <p:nvPr/>
        </p:nvSpPr>
        <p:spPr>
          <a:xfrm>
            <a:off x="1399993" y="5077866"/>
            <a:ext cx="6562907" cy="1077218"/>
          </a:xfrm>
          <a:prstGeom prst="rect">
            <a:avLst/>
          </a:prstGeom>
        </p:spPr>
        <p:txBody>
          <a:bodyPr wrap="square">
            <a:spAutoFit/>
          </a:bodyPr>
          <a:lstStyle/>
          <a:p>
            <a:pPr algn="r"/>
            <a:r>
              <a:rPr lang="en-US" sz="1600" dirty="0">
                <a:solidFill>
                  <a:srgbClr val="000000"/>
                </a:solidFill>
              </a:rPr>
              <a:t>The said team is part of the Crisis Intervention Division's Planning Monitoring and Evaluation Section, which </a:t>
            </a:r>
            <a:r>
              <a:rPr lang="en-US" sz="1600" b="1" dirty="0">
                <a:solidFill>
                  <a:srgbClr val="000000"/>
                </a:solidFill>
              </a:rPr>
              <a:t>served as the CID's primary focal/representative</a:t>
            </a:r>
            <a:r>
              <a:rPr lang="en-US" sz="1600" dirty="0">
                <a:solidFill>
                  <a:srgbClr val="000000"/>
                </a:solidFill>
              </a:rPr>
              <a:t> in all</a:t>
            </a:r>
            <a:r>
              <a:rPr lang="en-US" sz="1600" b="1" dirty="0">
                <a:solidFill>
                  <a:srgbClr val="000000"/>
                </a:solidFill>
              </a:rPr>
              <a:t> digital/technological engagement and discussion.</a:t>
            </a:r>
            <a:endParaRPr lang="en-US" sz="16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201" y="4986684"/>
            <a:ext cx="1168400" cy="11684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00" y="3543300"/>
            <a:ext cx="901700" cy="901700"/>
          </a:xfrm>
          <a:prstGeom prst="rect">
            <a:avLst/>
          </a:prstGeom>
        </p:spPr>
      </p:pic>
    </p:spTree>
    <p:extLst>
      <p:ext uri="{BB962C8B-B14F-4D97-AF65-F5344CB8AC3E}">
        <p14:creationId xmlns:p14="http://schemas.microsoft.com/office/powerpoint/2010/main" val="400773379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2" name="Picture 1"/>
          <p:cNvPicPr>
            <a:picLocks noChangeAspect="1"/>
          </p:cNvPicPr>
          <p:nvPr/>
        </p:nvPicPr>
        <p:blipFill rotWithShape="1">
          <a:blip r:embed="rId3"/>
          <a:srcRect r="51389"/>
          <a:stretch/>
        </p:blipFill>
        <p:spPr>
          <a:xfrm>
            <a:off x="1" y="0"/>
            <a:ext cx="12191999" cy="6858000"/>
          </a:xfrm>
          <a:prstGeom prst="rect">
            <a:avLst/>
          </a:prstGeom>
        </p:spPr>
      </p:pic>
    </p:spTree>
    <p:extLst>
      <p:ext uri="{BB962C8B-B14F-4D97-AF65-F5344CB8AC3E}">
        <p14:creationId xmlns:p14="http://schemas.microsoft.com/office/powerpoint/2010/main" val="31258980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475" y="0"/>
            <a:ext cx="12154525"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4081" y="3314700"/>
            <a:ext cx="6197919" cy="353078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19859"/>
            <a:ext cx="6229670" cy="3543482"/>
          </a:xfrm>
          <a:prstGeom prst="rect">
            <a:avLst/>
          </a:prstGeom>
        </p:spPr>
      </p:pic>
    </p:spTree>
    <p:extLst>
      <p:ext uri="{BB962C8B-B14F-4D97-AF65-F5344CB8AC3E}">
        <p14:creationId xmlns:p14="http://schemas.microsoft.com/office/powerpoint/2010/main" val="306426055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8737" y="25225"/>
            <a:ext cx="12173263" cy="6807550"/>
          </a:xfrm>
          <a:prstGeom prst="rect">
            <a:avLst/>
          </a:prstGeom>
        </p:spPr>
      </p:pic>
      <p:pic>
        <p:nvPicPr>
          <p:cNvPr id="62" name="Picture 61"/>
          <p:cNvPicPr>
            <a:picLocks noChangeAspect="1"/>
          </p:cNvPicPr>
          <p:nvPr/>
        </p:nvPicPr>
        <p:blipFill>
          <a:blip r:embed="rId4">
            <a:clrChange>
              <a:clrFrom>
                <a:srgbClr val="FFFFFF"/>
              </a:clrFrom>
              <a:clrTo>
                <a:srgbClr val="FFFFFF">
                  <a:alpha val="0"/>
                </a:srgbClr>
              </a:clrTo>
            </a:clrChange>
          </a:blip>
          <a:stretch>
            <a:fillRect/>
          </a:stretch>
        </p:blipFill>
        <p:spPr>
          <a:xfrm>
            <a:off x="1482135" y="2702863"/>
            <a:ext cx="9227729" cy="304102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280" y="99070"/>
            <a:ext cx="643720" cy="643720"/>
          </a:xfrm>
          <a:prstGeom prst="rect">
            <a:avLst/>
          </a:prstGeom>
        </p:spPr>
      </p:pic>
      <p:sp>
        <p:nvSpPr>
          <p:cNvPr id="4" name="Google Shape;87;g13bb61f4fa6_0_0"/>
          <p:cNvSpPr txBox="1"/>
          <p:nvPr/>
        </p:nvSpPr>
        <p:spPr>
          <a:xfrm>
            <a:off x="948626" y="51535"/>
            <a:ext cx="9007365" cy="65656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rgbClr val="000000"/>
              </a:buClr>
              <a:buSzPts val="5700"/>
              <a:buFont typeface="Arial"/>
              <a:buNone/>
            </a:pPr>
            <a:r>
              <a:rPr lang="en-US" sz="2400" b="1" dirty="0" smtClean="0"/>
              <a:t>Project Overview</a:t>
            </a:r>
            <a:endParaRPr sz="2400" b="1" i="0" u="none" strike="noStrike" cap="none" dirty="0">
              <a:solidFill>
                <a:srgbClr val="000000"/>
              </a:solidFill>
              <a:sym typeface="Arial"/>
            </a:endParaRPr>
          </a:p>
        </p:txBody>
      </p:sp>
      <p:cxnSp>
        <p:nvCxnSpPr>
          <p:cNvPr id="5" name="Straight Connector 4"/>
          <p:cNvCxnSpPr/>
          <p:nvPr/>
        </p:nvCxnSpPr>
        <p:spPr>
          <a:xfrm flipV="1">
            <a:off x="998357" y="713673"/>
            <a:ext cx="367861" cy="690"/>
          </a:xfrm>
          <a:prstGeom prst="line">
            <a:avLst/>
          </a:prstGeom>
          <a:ln>
            <a:solidFill>
              <a:srgbClr val="0070C0"/>
            </a:solidFill>
          </a:ln>
        </p:spPr>
        <p:style>
          <a:lnRef idx="3">
            <a:schemeClr val="accent5"/>
          </a:lnRef>
          <a:fillRef idx="0">
            <a:schemeClr val="accent5"/>
          </a:fillRef>
          <a:effectRef idx="2">
            <a:schemeClr val="accent5"/>
          </a:effectRef>
          <a:fontRef idx="minor">
            <a:schemeClr val="tx1"/>
          </a:fontRef>
        </p:style>
      </p:cxnSp>
      <p:cxnSp>
        <p:nvCxnSpPr>
          <p:cNvPr id="6" name="Straight Connector 5"/>
          <p:cNvCxnSpPr/>
          <p:nvPr/>
        </p:nvCxnSpPr>
        <p:spPr>
          <a:xfrm>
            <a:off x="1397281" y="713650"/>
            <a:ext cx="373464"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7" name="Straight Connector 6"/>
          <p:cNvCxnSpPr/>
          <p:nvPr/>
        </p:nvCxnSpPr>
        <p:spPr>
          <a:xfrm flipV="1">
            <a:off x="1806305" y="713650"/>
            <a:ext cx="373465" cy="3319"/>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sp>
        <p:nvSpPr>
          <p:cNvPr id="2" name="Rectangle 1"/>
          <p:cNvSpPr/>
          <p:nvPr/>
        </p:nvSpPr>
        <p:spPr>
          <a:xfrm>
            <a:off x="914558" y="1362347"/>
            <a:ext cx="3925705" cy="369332"/>
          </a:xfrm>
          <a:prstGeom prst="rect">
            <a:avLst/>
          </a:prstGeom>
        </p:spPr>
        <p:txBody>
          <a:bodyPr wrap="square">
            <a:spAutoFit/>
          </a:bodyPr>
          <a:lstStyle/>
          <a:p>
            <a:r>
              <a:rPr lang="en-US" sz="1800" b="1" dirty="0">
                <a:latin typeface="Arial" panose="020B0604020202020204" pitchFamily="34" charset="0"/>
                <a:cs typeface="Arial" panose="020B0604020202020204" pitchFamily="34" charset="0"/>
              </a:rPr>
              <a:t>Project  Conceptualization </a:t>
            </a:r>
            <a:endParaRPr lang="en-US" sz="1800" dirty="0">
              <a:latin typeface="Arial" panose="020B0604020202020204" pitchFamily="34" charset="0"/>
              <a:cs typeface="Arial" panose="020B0604020202020204" pitchFamily="34" charset="0"/>
            </a:endParaRPr>
          </a:p>
        </p:txBody>
      </p:sp>
      <p:sp>
        <p:nvSpPr>
          <p:cNvPr id="23" name="Rectangle 22"/>
          <p:cNvSpPr/>
          <p:nvPr/>
        </p:nvSpPr>
        <p:spPr>
          <a:xfrm>
            <a:off x="948626" y="1743998"/>
            <a:ext cx="10133740" cy="646331"/>
          </a:xfrm>
          <a:prstGeom prst="rect">
            <a:avLst/>
          </a:prstGeom>
        </p:spPr>
        <p:txBody>
          <a:bodyPr wrap="square">
            <a:spAutoFit/>
          </a:bodyPr>
          <a:lstStyle/>
          <a:p>
            <a:pPr algn="just"/>
            <a:r>
              <a:rPr lang="en-US" sz="1800" dirty="0" smtClean="0">
                <a:latin typeface="Arial" panose="020B0604020202020204" pitchFamily="34" charset="0"/>
                <a:cs typeface="Arial" panose="020B0604020202020204" pitchFamily="34" charset="0"/>
              </a:rPr>
              <a:t>PMB-CID, a member of the BFIRST Project Management Unit Component II under Special </a:t>
            </a:r>
            <a:r>
              <a:rPr lang="en-US" sz="1800" dirty="0">
                <a:latin typeface="Arial" panose="020B0604020202020204" pitchFamily="34" charset="0"/>
                <a:cs typeface="Arial" panose="020B0604020202020204" pitchFamily="34" charset="0"/>
              </a:rPr>
              <a:t>Order 3232 Series of 2022, is responsible for overseeing the completion of CrISS development.</a:t>
            </a:r>
            <a:endParaRPr lang="en-US" sz="2000" dirty="0">
              <a:latin typeface="Arial" panose="020B0604020202020204" pitchFamily="34" charset="0"/>
              <a:cs typeface="Arial" panose="020B0604020202020204" pitchFamily="34" charset="0"/>
            </a:endParaRPr>
          </a:p>
        </p:txBody>
      </p:sp>
      <p:sp>
        <p:nvSpPr>
          <p:cNvPr id="10" name="Rectangle 9"/>
          <p:cNvSpPr/>
          <p:nvPr/>
        </p:nvSpPr>
        <p:spPr>
          <a:xfrm>
            <a:off x="1560230" y="4663988"/>
            <a:ext cx="1233202" cy="307777"/>
          </a:xfrm>
          <a:prstGeom prst="rect">
            <a:avLst/>
          </a:prstGeom>
        </p:spPr>
        <p:txBody>
          <a:bodyPr wrap="square">
            <a:spAutoFit/>
          </a:bodyPr>
          <a:lstStyle/>
          <a:p>
            <a:r>
              <a:rPr lang="en-US" sz="700" b="1" dirty="0" smtClean="0">
                <a:solidFill>
                  <a:srgbClr val="191919"/>
                </a:solidFill>
              </a:rPr>
              <a:t>Conducted Survey </a:t>
            </a:r>
            <a:br>
              <a:rPr lang="en-US" sz="700" b="1" dirty="0" smtClean="0">
                <a:solidFill>
                  <a:srgbClr val="191919"/>
                </a:solidFill>
              </a:rPr>
            </a:br>
            <a:r>
              <a:rPr lang="en-US" sz="700" b="1" dirty="0" smtClean="0">
                <a:solidFill>
                  <a:srgbClr val="191919"/>
                </a:solidFill>
              </a:rPr>
              <a:t>Crafting of CP/PP</a:t>
            </a:r>
            <a:endParaRPr lang="en-US" sz="700" b="1" dirty="0"/>
          </a:p>
        </p:txBody>
      </p:sp>
      <p:sp>
        <p:nvSpPr>
          <p:cNvPr id="21" name="Rectangle 20"/>
          <p:cNvSpPr/>
          <p:nvPr/>
        </p:nvSpPr>
        <p:spPr>
          <a:xfrm>
            <a:off x="1560232" y="5104838"/>
            <a:ext cx="1885591" cy="307777"/>
          </a:xfrm>
          <a:prstGeom prst="rect">
            <a:avLst/>
          </a:prstGeom>
        </p:spPr>
        <p:txBody>
          <a:bodyPr wrap="square">
            <a:spAutoFit/>
          </a:bodyPr>
          <a:lstStyle/>
          <a:p>
            <a:r>
              <a:rPr lang="en-US" sz="700" b="1" dirty="0" smtClean="0">
                <a:solidFill>
                  <a:srgbClr val="191919"/>
                </a:solidFill>
              </a:rPr>
              <a:t>Drafting of TOR and </a:t>
            </a:r>
            <a:br>
              <a:rPr lang="en-US" sz="700" b="1" dirty="0" smtClean="0">
                <a:solidFill>
                  <a:srgbClr val="191919"/>
                </a:solidFill>
              </a:rPr>
            </a:br>
            <a:r>
              <a:rPr lang="en-US" sz="700" b="1" dirty="0" smtClean="0">
                <a:solidFill>
                  <a:srgbClr val="191919"/>
                </a:solidFill>
              </a:rPr>
              <a:t>Presentation to TWG</a:t>
            </a:r>
            <a:endParaRPr lang="en-US" sz="700" b="1" dirty="0"/>
          </a:p>
        </p:txBody>
      </p:sp>
      <p:sp>
        <p:nvSpPr>
          <p:cNvPr id="33" name="Rectangle 32"/>
          <p:cNvSpPr/>
          <p:nvPr/>
        </p:nvSpPr>
        <p:spPr>
          <a:xfrm>
            <a:off x="1560231" y="4894299"/>
            <a:ext cx="1885591" cy="307777"/>
          </a:xfrm>
          <a:prstGeom prst="rect">
            <a:avLst/>
          </a:prstGeom>
        </p:spPr>
        <p:txBody>
          <a:bodyPr wrap="square">
            <a:spAutoFit/>
          </a:bodyPr>
          <a:lstStyle/>
          <a:p>
            <a:r>
              <a:rPr lang="en-US" sz="700" b="1" dirty="0" smtClean="0">
                <a:solidFill>
                  <a:srgbClr val="191919"/>
                </a:solidFill>
              </a:rPr>
              <a:t>Market Study </a:t>
            </a:r>
            <a:br>
              <a:rPr lang="en-US" sz="700" b="1" dirty="0" smtClean="0">
                <a:solidFill>
                  <a:srgbClr val="191919"/>
                </a:solidFill>
              </a:rPr>
            </a:br>
            <a:r>
              <a:rPr lang="en-US" sz="700" b="1" dirty="0" smtClean="0">
                <a:solidFill>
                  <a:srgbClr val="191919"/>
                </a:solidFill>
              </a:rPr>
              <a:t>Presentation to TWG</a:t>
            </a:r>
            <a:endParaRPr lang="en-US" sz="700" b="1" dirty="0"/>
          </a:p>
        </p:txBody>
      </p:sp>
      <p:sp>
        <p:nvSpPr>
          <p:cNvPr id="34" name="Rectangle 33"/>
          <p:cNvSpPr/>
          <p:nvPr/>
        </p:nvSpPr>
        <p:spPr>
          <a:xfrm>
            <a:off x="2898050" y="3118137"/>
            <a:ext cx="1233202" cy="415498"/>
          </a:xfrm>
          <a:prstGeom prst="rect">
            <a:avLst/>
          </a:prstGeom>
        </p:spPr>
        <p:txBody>
          <a:bodyPr wrap="square">
            <a:spAutoFit/>
          </a:bodyPr>
          <a:lstStyle/>
          <a:p>
            <a:r>
              <a:rPr lang="en-US" sz="700" b="1" dirty="0" smtClean="0">
                <a:solidFill>
                  <a:srgbClr val="191919"/>
                </a:solidFill>
              </a:rPr>
              <a:t>Conducted PIR requesting for updated number of ICT Equipment of FOs</a:t>
            </a:r>
            <a:endParaRPr lang="en-US" sz="700" b="1" dirty="0"/>
          </a:p>
        </p:txBody>
      </p:sp>
      <p:sp>
        <p:nvSpPr>
          <p:cNvPr id="38" name="Rectangle 37"/>
          <p:cNvSpPr/>
          <p:nvPr/>
        </p:nvSpPr>
        <p:spPr>
          <a:xfrm>
            <a:off x="2898050" y="3531004"/>
            <a:ext cx="1233202" cy="307777"/>
          </a:xfrm>
          <a:prstGeom prst="rect">
            <a:avLst/>
          </a:prstGeom>
        </p:spPr>
        <p:txBody>
          <a:bodyPr wrap="square">
            <a:spAutoFit/>
          </a:bodyPr>
          <a:lstStyle/>
          <a:p>
            <a:r>
              <a:rPr lang="en-US" sz="700" b="1" dirty="0" smtClean="0">
                <a:solidFill>
                  <a:srgbClr val="191919"/>
                </a:solidFill>
              </a:rPr>
              <a:t>Submission of </a:t>
            </a:r>
            <a:br>
              <a:rPr lang="en-US" sz="700" b="1" dirty="0" smtClean="0">
                <a:solidFill>
                  <a:srgbClr val="191919"/>
                </a:solidFill>
              </a:rPr>
            </a:br>
            <a:r>
              <a:rPr lang="en-US" sz="700" b="1" dirty="0" smtClean="0">
                <a:solidFill>
                  <a:srgbClr val="191919"/>
                </a:solidFill>
              </a:rPr>
              <a:t>BFIRST ISSP</a:t>
            </a:r>
            <a:endParaRPr lang="en-US" sz="700" b="1" dirty="0"/>
          </a:p>
        </p:txBody>
      </p:sp>
      <p:sp>
        <p:nvSpPr>
          <p:cNvPr id="40" name="Rectangle 39"/>
          <p:cNvSpPr/>
          <p:nvPr/>
        </p:nvSpPr>
        <p:spPr>
          <a:xfrm>
            <a:off x="2898050" y="3766230"/>
            <a:ext cx="1233202" cy="200055"/>
          </a:xfrm>
          <a:prstGeom prst="rect">
            <a:avLst/>
          </a:prstGeom>
        </p:spPr>
        <p:txBody>
          <a:bodyPr wrap="square">
            <a:spAutoFit/>
          </a:bodyPr>
          <a:lstStyle/>
          <a:p>
            <a:r>
              <a:rPr lang="en-US" sz="700" b="1" dirty="0" smtClean="0">
                <a:solidFill>
                  <a:srgbClr val="191919"/>
                </a:solidFill>
              </a:rPr>
              <a:t>Presentation to TWG</a:t>
            </a:r>
            <a:endParaRPr lang="en-US" sz="700" b="1" dirty="0"/>
          </a:p>
        </p:txBody>
      </p:sp>
      <p:sp>
        <p:nvSpPr>
          <p:cNvPr id="42" name="Rectangle 41"/>
          <p:cNvSpPr/>
          <p:nvPr/>
        </p:nvSpPr>
        <p:spPr>
          <a:xfrm>
            <a:off x="3932678" y="4616699"/>
            <a:ext cx="1885591" cy="846386"/>
          </a:xfrm>
          <a:prstGeom prst="rect">
            <a:avLst/>
          </a:prstGeom>
        </p:spPr>
        <p:txBody>
          <a:bodyPr wrap="square">
            <a:spAutoFit/>
          </a:bodyPr>
          <a:lstStyle/>
          <a:p>
            <a:r>
              <a:rPr lang="en-US" sz="700" b="1" dirty="0" smtClean="0">
                <a:solidFill>
                  <a:srgbClr val="191919"/>
                </a:solidFill>
              </a:rPr>
              <a:t>Market Study </a:t>
            </a:r>
            <a:br>
              <a:rPr lang="en-US" sz="700" b="1" dirty="0" smtClean="0">
                <a:solidFill>
                  <a:srgbClr val="191919"/>
                </a:solidFill>
              </a:rPr>
            </a:br>
            <a:r>
              <a:rPr lang="en-US" sz="700" b="1" dirty="0" smtClean="0">
                <a:solidFill>
                  <a:srgbClr val="191919"/>
                </a:solidFill>
              </a:rPr>
              <a:t>Presentation to TWG</a:t>
            </a:r>
            <a:br>
              <a:rPr lang="en-US" sz="700" b="1" dirty="0" smtClean="0">
                <a:solidFill>
                  <a:srgbClr val="191919"/>
                </a:solidFill>
              </a:rPr>
            </a:br>
            <a:r>
              <a:rPr lang="en-US" sz="700" b="1" dirty="0" smtClean="0">
                <a:solidFill>
                  <a:srgbClr val="191919"/>
                </a:solidFill>
              </a:rPr>
              <a:t>Facilitation meeting with SB</a:t>
            </a:r>
            <a:br>
              <a:rPr lang="en-US" sz="700" b="1" dirty="0" smtClean="0">
                <a:solidFill>
                  <a:srgbClr val="191919"/>
                </a:solidFill>
              </a:rPr>
            </a:br>
            <a:r>
              <a:rPr lang="en-US" sz="700" b="1" dirty="0" smtClean="0">
                <a:solidFill>
                  <a:srgbClr val="191919"/>
                </a:solidFill>
              </a:rPr>
              <a:t>Submitted Approved PR</a:t>
            </a:r>
            <a:br>
              <a:rPr lang="en-US" sz="700" b="1" dirty="0" smtClean="0">
                <a:solidFill>
                  <a:srgbClr val="191919"/>
                </a:solidFill>
              </a:rPr>
            </a:br>
            <a:r>
              <a:rPr lang="en-US" sz="700" b="1" dirty="0" smtClean="0">
                <a:solidFill>
                  <a:srgbClr val="191919"/>
                </a:solidFill>
              </a:rPr>
              <a:t/>
            </a:r>
            <a:br>
              <a:rPr lang="en-US" sz="700" b="1" dirty="0" smtClean="0">
                <a:solidFill>
                  <a:srgbClr val="191919"/>
                </a:solidFill>
              </a:rPr>
            </a:br>
            <a:r>
              <a:rPr lang="en-US" sz="700" b="1" dirty="0" smtClean="0">
                <a:solidFill>
                  <a:srgbClr val="191919"/>
                </a:solidFill>
              </a:rPr>
              <a:t>Modification made: </a:t>
            </a:r>
            <a:br>
              <a:rPr lang="en-US" sz="700" b="1" dirty="0" smtClean="0">
                <a:solidFill>
                  <a:srgbClr val="191919"/>
                </a:solidFill>
              </a:rPr>
            </a:br>
            <a:r>
              <a:rPr lang="en-US" sz="700" b="1" dirty="0" smtClean="0">
                <a:solidFill>
                  <a:srgbClr val="191919"/>
                </a:solidFill>
              </a:rPr>
              <a:t>Single Procurement</a:t>
            </a:r>
            <a:endParaRPr lang="en-US" sz="700" b="1" dirty="0"/>
          </a:p>
        </p:txBody>
      </p:sp>
      <p:sp>
        <p:nvSpPr>
          <p:cNvPr id="43" name="Rectangle 42"/>
          <p:cNvSpPr/>
          <p:nvPr/>
        </p:nvSpPr>
        <p:spPr>
          <a:xfrm>
            <a:off x="5153203" y="3130222"/>
            <a:ext cx="1885591" cy="846386"/>
          </a:xfrm>
          <a:prstGeom prst="rect">
            <a:avLst/>
          </a:prstGeom>
        </p:spPr>
        <p:txBody>
          <a:bodyPr wrap="square">
            <a:spAutoFit/>
          </a:bodyPr>
          <a:lstStyle/>
          <a:p>
            <a:r>
              <a:rPr lang="en-US" sz="700" b="1" dirty="0" smtClean="0">
                <a:solidFill>
                  <a:srgbClr val="191919"/>
                </a:solidFill>
              </a:rPr>
              <a:t>Enhancement of </a:t>
            </a:r>
            <a:br>
              <a:rPr lang="en-US" sz="700" b="1" dirty="0" smtClean="0">
                <a:solidFill>
                  <a:srgbClr val="191919"/>
                </a:solidFill>
              </a:rPr>
            </a:br>
            <a:r>
              <a:rPr lang="en-US" sz="700" b="1" dirty="0" smtClean="0">
                <a:solidFill>
                  <a:srgbClr val="191919"/>
                </a:solidFill>
              </a:rPr>
              <a:t>TOR and numerous </a:t>
            </a:r>
            <a:br>
              <a:rPr lang="en-US" sz="700" b="1" dirty="0" smtClean="0">
                <a:solidFill>
                  <a:srgbClr val="191919"/>
                </a:solidFill>
              </a:rPr>
            </a:br>
            <a:r>
              <a:rPr lang="en-US" sz="700" b="1" dirty="0" smtClean="0">
                <a:solidFill>
                  <a:srgbClr val="191919"/>
                </a:solidFill>
              </a:rPr>
              <a:t>Discussion with WB</a:t>
            </a:r>
            <a:br>
              <a:rPr lang="en-US" sz="700" b="1" dirty="0" smtClean="0">
                <a:solidFill>
                  <a:srgbClr val="191919"/>
                </a:solidFill>
              </a:rPr>
            </a:br>
            <a:r>
              <a:rPr lang="en-US" sz="700" b="1" dirty="0" smtClean="0">
                <a:solidFill>
                  <a:srgbClr val="191919"/>
                </a:solidFill>
              </a:rPr>
              <a:t/>
            </a:r>
            <a:br>
              <a:rPr lang="en-US" sz="700" b="1" dirty="0" smtClean="0">
                <a:solidFill>
                  <a:srgbClr val="191919"/>
                </a:solidFill>
              </a:rPr>
            </a:br>
            <a:r>
              <a:rPr lang="en-US" sz="700" b="1" dirty="0" smtClean="0">
                <a:solidFill>
                  <a:srgbClr val="191919"/>
                </a:solidFill>
              </a:rPr>
              <a:t>Approved TOR, PR</a:t>
            </a:r>
            <a:br>
              <a:rPr lang="en-US" sz="700" b="1" dirty="0" smtClean="0">
                <a:solidFill>
                  <a:srgbClr val="191919"/>
                </a:solidFill>
              </a:rPr>
            </a:br>
            <a:r>
              <a:rPr lang="en-US" sz="700" b="1" dirty="0" smtClean="0">
                <a:solidFill>
                  <a:srgbClr val="191919"/>
                </a:solidFill>
              </a:rPr>
              <a:t>Further comments </a:t>
            </a:r>
            <a:br>
              <a:rPr lang="en-US" sz="700" b="1" dirty="0" smtClean="0">
                <a:solidFill>
                  <a:srgbClr val="191919"/>
                </a:solidFill>
              </a:rPr>
            </a:br>
            <a:r>
              <a:rPr lang="en-US" sz="700" b="1" dirty="0" smtClean="0">
                <a:solidFill>
                  <a:srgbClr val="191919"/>
                </a:solidFill>
              </a:rPr>
              <a:t>from PMD, WB.</a:t>
            </a:r>
            <a:endParaRPr lang="en-US" sz="700" b="1" dirty="0"/>
          </a:p>
        </p:txBody>
      </p:sp>
      <p:sp>
        <p:nvSpPr>
          <p:cNvPr id="44" name="Rectangle 43"/>
          <p:cNvSpPr/>
          <p:nvPr/>
        </p:nvSpPr>
        <p:spPr>
          <a:xfrm>
            <a:off x="6305124" y="4611187"/>
            <a:ext cx="1885591" cy="846386"/>
          </a:xfrm>
          <a:prstGeom prst="rect">
            <a:avLst/>
          </a:prstGeom>
        </p:spPr>
        <p:txBody>
          <a:bodyPr wrap="square">
            <a:spAutoFit/>
          </a:bodyPr>
          <a:lstStyle/>
          <a:p>
            <a:r>
              <a:rPr lang="en-US" sz="700" b="1" dirty="0" smtClean="0">
                <a:solidFill>
                  <a:srgbClr val="191919"/>
                </a:solidFill>
              </a:rPr>
              <a:t>Recalibration of </a:t>
            </a:r>
          </a:p>
          <a:p>
            <a:r>
              <a:rPr lang="en-US" sz="700" b="1" dirty="0" smtClean="0">
                <a:solidFill>
                  <a:srgbClr val="191919"/>
                </a:solidFill>
              </a:rPr>
              <a:t>TOR,</a:t>
            </a:r>
            <a:br>
              <a:rPr lang="en-US" sz="700" b="1" dirty="0" smtClean="0">
                <a:solidFill>
                  <a:srgbClr val="191919"/>
                </a:solidFill>
              </a:rPr>
            </a:br>
            <a:r>
              <a:rPr lang="en-US" sz="700" b="1" dirty="0" smtClean="0">
                <a:solidFill>
                  <a:srgbClr val="191919"/>
                </a:solidFill>
              </a:rPr>
              <a:t>Uploading of CrISS TOR </a:t>
            </a:r>
            <a:br>
              <a:rPr lang="en-US" sz="700" b="1" dirty="0" smtClean="0">
                <a:solidFill>
                  <a:srgbClr val="191919"/>
                </a:solidFill>
              </a:rPr>
            </a:br>
            <a:r>
              <a:rPr lang="en-US" sz="700" b="1" dirty="0" smtClean="0">
                <a:solidFill>
                  <a:srgbClr val="191919"/>
                </a:solidFill>
              </a:rPr>
              <a:t>to WB STEP Portal </a:t>
            </a:r>
            <a:br>
              <a:rPr lang="en-US" sz="700" b="1" dirty="0" smtClean="0">
                <a:solidFill>
                  <a:srgbClr val="191919"/>
                </a:solidFill>
              </a:rPr>
            </a:br>
            <a:r>
              <a:rPr lang="en-US" sz="700" b="1" dirty="0" smtClean="0">
                <a:solidFill>
                  <a:srgbClr val="191919"/>
                </a:solidFill>
              </a:rPr>
              <a:t>No Objection Received </a:t>
            </a:r>
            <a:br>
              <a:rPr lang="en-US" sz="700" b="1" dirty="0" smtClean="0">
                <a:solidFill>
                  <a:srgbClr val="191919"/>
                </a:solidFill>
              </a:rPr>
            </a:br>
            <a:r>
              <a:rPr lang="en-US" sz="700" b="1" dirty="0" smtClean="0">
                <a:solidFill>
                  <a:srgbClr val="191919"/>
                </a:solidFill>
              </a:rPr>
              <a:t>from the Work Bank</a:t>
            </a:r>
            <a:br>
              <a:rPr lang="en-US" sz="700" b="1" dirty="0" smtClean="0">
                <a:solidFill>
                  <a:srgbClr val="191919"/>
                </a:solidFill>
              </a:rPr>
            </a:br>
            <a:r>
              <a:rPr lang="en-US" sz="700" b="1" dirty="0" smtClean="0">
                <a:solidFill>
                  <a:srgbClr val="191919"/>
                </a:solidFill>
              </a:rPr>
              <a:t>Approved PPMP 2023, APP 2023</a:t>
            </a:r>
            <a:endParaRPr lang="en-US" sz="700" b="1" dirty="0"/>
          </a:p>
        </p:txBody>
      </p:sp>
      <p:sp>
        <p:nvSpPr>
          <p:cNvPr id="46" name="Rectangle 45"/>
          <p:cNvSpPr/>
          <p:nvPr/>
        </p:nvSpPr>
        <p:spPr>
          <a:xfrm>
            <a:off x="7802320" y="3139734"/>
            <a:ext cx="1484562" cy="846386"/>
          </a:xfrm>
          <a:prstGeom prst="rect">
            <a:avLst/>
          </a:prstGeom>
        </p:spPr>
        <p:txBody>
          <a:bodyPr wrap="square">
            <a:spAutoFit/>
          </a:bodyPr>
          <a:lstStyle/>
          <a:p>
            <a:r>
              <a:rPr lang="en-US" sz="700" b="1" dirty="0" smtClean="0">
                <a:solidFill>
                  <a:srgbClr val="191919"/>
                </a:solidFill>
              </a:rPr>
              <a:t>ITRA Certification from DICT; </a:t>
            </a:r>
            <a:br>
              <a:rPr lang="en-US" sz="700" b="1" dirty="0" smtClean="0">
                <a:solidFill>
                  <a:srgbClr val="191919"/>
                </a:solidFill>
              </a:rPr>
            </a:br>
            <a:r>
              <a:rPr lang="en-US" sz="700" b="1" dirty="0" smtClean="0">
                <a:solidFill>
                  <a:srgbClr val="191919"/>
                </a:solidFill>
              </a:rPr>
              <a:t>Uploading of CrISS to </a:t>
            </a:r>
            <a:r>
              <a:rPr lang="en-US" sz="700" b="1" dirty="0" err="1" smtClean="0">
                <a:solidFill>
                  <a:srgbClr val="191919"/>
                </a:solidFill>
              </a:rPr>
              <a:t>PhilGeps</a:t>
            </a:r>
            <a:r>
              <a:rPr lang="en-US" sz="700" b="1" dirty="0" smtClean="0">
                <a:solidFill>
                  <a:srgbClr val="191919"/>
                </a:solidFill>
              </a:rPr>
              <a:t> Portal;</a:t>
            </a:r>
          </a:p>
          <a:p>
            <a:r>
              <a:rPr lang="en-US" sz="700" b="1" dirty="0" smtClean="0">
                <a:solidFill>
                  <a:srgbClr val="191919"/>
                </a:solidFill>
              </a:rPr>
              <a:t>Undergo with the process for Short of Award;</a:t>
            </a:r>
            <a:br>
              <a:rPr lang="en-US" sz="700" b="1" dirty="0" smtClean="0">
                <a:solidFill>
                  <a:srgbClr val="191919"/>
                </a:solidFill>
              </a:rPr>
            </a:br>
            <a:r>
              <a:rPr lang="en-US" sz="700" b="1" dirty="0" smtClean="0">
                <a:solidFill>
                  <a:srgbClr val="191919"/>
                </a:solidFill>
              </a:rPr>
              <a:t>Numerous meeting w/BAC </a:t>
            </a:r>
            <a:br>
              <a:rPr lang="en-US" sz="700" b="1" dirty="0" smtClean="0">
                <a:solidFill>
                  <a:srgbClr val="191919"/>
                </a:solidFill>
              </a:rPr>
            </a:br>
            <a:r>
              <a:rPr lang="en-US" sz="700" b="1" dirty="0" smtClean="0">
                <a:solidFill>
                  <a:srgbClr val="191919"/>
                </a:solidFill>
              </a:rPr>
              <a:t>Secretariat.</a:t>
            </a:r>
            <a:endParaRPr lang="en-US" sz="700" b="1" dirty="0"/>
          </a:p>
        </p:txBody>
      </p:sp>
      <p:sp>
        <p:nvSpPr>
          <p:cNvPr id="47" name="Rectangle 46"/>
          <p:cNvSpPr/>
          <p:nvPr/>
        </p:nvSpPr>
        <p:spPr>
          <a:xfrm>
            <a:off x="8991954" y="4632247"/>
            <a:ext cx="1885591" cy="846386"/>
          </a:xfrm>
          <a:prstGeom prst="rect">
            <a:avLst/>
          </a:prstGeom>
        </p:spPr>
        <p:txBody>
          <a:bodyPr wrap="square">
            <a:spAutoFit/>
          </a:bodyPr>
          <a:lstStyle/>
          <a:p>
            <a:r>
              <a:rPr lang="en-US" sz="700" b="1" dirty="0" smtClean="0">
                <a:solidFill>
                  <a:srgbClr val="191919"/>
                </a:solidFill>
              </a:rPr>
              <a:t>Awarding of </a:t>
            </a:r>
            <a:br>
              <a:rPr lang="en-US" sz="700" b="1" dirty="0" smtClean="0">
                <a:solidFill>
                  <a:srgbClr val="191919"/>
                </a:solidFill>
              </a:rPr>
            </a:br>
            <a:r>
              <a:rPr lang="en-US" sz="700" b="1" dirty="0" smtClean="0">
                <a:solidFill>
                  <a:srgbClr val="191919"/>
                </a:solidFill>
              </a:rPr>
              <a:t>the evaluated and </a:t>
            </a:r>
            <a:br>
              <a:rPr lang="en-US" sz="700" b="1" dirty="0" smtClean="0">
                <a:solidFill>
                  <a:srgbClr val="191919"/>
                </a:solidFill>
              </a:rPr>
            </a:br>
            <a:r>
              <a:rPr lang="en-US" sz="700" b="1" dirty="0" smtClean="0">
                <a:solidFill>
                  <a:srgbClr val="191919"/>
                </a:solidFill>
              </a:rPr>
              <a:t>identified SDF; </a:t>
            </a:r>
            <a:br>
              <a:rPr lang="en-US" sz="700" b="1" dirty="0" smtClean="0">
                <a:solidFill>
                  <a:srgbClr val="191919"/>
                </a:solidFill>
              </a:rPr>
            </a:br>
            <a:r>
              <a:rPr lang="en-US" sz="700" b="1" dirty="0" smtClean="0">
                <a:solidFill>
                  <a:srgbClr val="191919"/>
                </a:solidFill>
              </a:rPr>
              <a:t>Inception Report of the </a:t>
            </a:r>
            <a:br>
              <a:rPr lang="en-US" sz="700" b="1" dirty="0" smtClean="0">
                <a:solidFill>
                  <a:srgbClr val="191919"/>
                </a:solidFill>
              </a:rPr>
            </a:br>
            <a:r>
              <a:rPr lang="en-US" sz="700" b="1" dirty="0" smtClean="0">
                <a:solidFill>
                  <a:srgbClr val="191919"/>
                </a:solidFill>
              </a:rPr>
              <a:t>SDF; </a:t>
            </a:r>
          </a:p>
          <a:p>
            <a:r>
              <a:rPr lang="en-US" sz="700" b="1" dirty="0" smtClean="0">
                <a:solidFill>
                  <a:srgbClr val="191919"/>
                </a:solidFill>
              </a:rPr>
              <a:t>Commencement in Development CrISS </a:t>
            </a:r>
            <a:br>
              <a:rPr lang="en-US" sz="700" b="1" dirty="0" smtClean="0">
                <a:solidFill>
                  <a:srgbClr val="191919"/>
                </a:solidFill>
              </a:rPr>
            </a:br>
            <a:r>
              <a:rPr lang="en-US" sz="700" b="1" dirty="0" smtClean="0">
                <a:solidFill>
                  <a:srgbClr val="191919"/>
                </a:solidFill>
              </a:rPr>
              <a:t>with 12 months timeline</a:t>
            </a:r>
            <a:endParaRPr lang="en-US" sz="700" b="1" dirty="0"/>
          </a:p>
        </p:txBody>
      </p:sp>
      <p:pic>
        <p:nvPicPr>
          <p:cNvPr id="8" name="Picture 7"/>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327577"/>
            <a:ext cx="986554" cy="986554"/>
          </a:xfrm>
          <a:prstGeom prst="rect">
            <a:avLst/>
          </a:prstGeom>
        </p:spPr>
      </p:pic>
    </p:spTree>
    <p:extLst>
      <p:ext uri="{BB962C8B-B14F-4D97-AF65-F5344CB8AC3E}">
        <p14:creationId xmlns:p14="http://schemas.microsoft.com/office/powerpoint/2010/main" val="178686230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280" y="99070"/>
            <a:ext cx="807852" cy="807852"/>
          </a:xfrm>
          <a:prstGeom prst="rect">
            <a:avLst/>
          </a:prstGeom>
        </p:spPr>
      </p:pic>
      <p:sp>
        <p:nvSpPr>
          <p:cNvPr id="4" name="Google Shape;87;g13bb61f4fa6_0_0"/>
          <p:cNvSpPr txBox="1"/>
          <p:nvPr/>
        </p:nvSpPr>
        <p:spPr>
          <a:xfrm>
            <a:off x="948626" y="51535"/>
            <a:ext cx="9007365" cy="65656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00"/>
              </a:spcBef>
              <a:spcAft>
                <a:spcPts val="0"/>
              </a:spcAft>
              <a:buClr>
                <a:srgbClr val="000000"/>
              </a:buClr>
              <a:buSzPts val="5700"/>
              <a:buFont typeface="Arial"/>
              <a:buNone/>
            </a:pPr>
            <a:r>
              <a:rPr lang="en-US" sz="2400" b="1" dirty="0" smtClean="0"/>
              <a:t>CrISS </a:t>
            </a:r>
            <a:r>
              <a:rPr lang="en-US" sz="2400" b="1" dirty="0" err="1" smtClean="0"/>
              <a:t>Workplan</a:t>
            </a:r>
            <a:endParaRPr sz="2400" b="1" i="0" u="none" strike="noStrike" cap="none" dirty="0">
              <a:solidFill>
                <a:srgbClr val="000000"/>
              </a:solidFill>
              <a:sym typeface="Arial"/>
            </a:endParaRPr>
          </a:p>
        </p:txBody>
      </p:sp>
      <p:cxnSp>
        <p:nvCxnSpPr>
          <p:cNvPr id="5" name="Straight Connector 4"/>
          <p:cNvCxnSpPr/>
          <p:nvPr/>
        </p:nvCxnSpPr>
        <p:spPr>
          <a:xfrm flipV="1">
            <a:off x="978789" y="713650"/>
            <a:ext cx="367861" cy="690"/>
          </a:xfrm>
          <a:prstGeom prst="line">
            <a:avLst/>
          </a:prstGeom>
          <a:ln>
            <a:solidFill>
              <a:srgbClr val="0070C0"/>
            </a:solidFill>
          </a:ln>
        </p:spPr>
        <p:style>
          <a:lnRef idx="3">
            <a:schemeClr val="accent5"/>
          </a:lnRef>
          <a:fillRef idx="0">
            <a:schemeClr val="accent5"/>
          </a:fillRef>
          <a:effectRef idx="2">
            <a:schemeClr val="accent5"/>
          </a:effectRef>
          <a:fontRef idx="minor">
            <a:schemeClr val="tx1"/>
          </a:fontRef>
        </p:style>
      </p:cxnSp>
      <p:cxnSp>
        <p:nvCxnSpPr>
          <p:cNvPr id="6" name="Straight Connector 5"/>
          <p:cNvCxnSpPr/>
          <p:nvPr/>
        </p:nvCxnSpPr>
        <p:spPr>
          <a:xfrm>
            <a:off x="1397281" y="713650"/>
            <a:ext cx="373464"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7" name="Straight Connector 6"/>
          <p:cNvCxnSpPr/>
          <p:nvPr/>
        </p:nvCxnSpPr>
        <p:spPr>
          <a:xfrm flipV="1">
            <a:off x="1806305" y="713650"/>
            <a:ext cx="373465" cy="3319"/>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pic>
        <p:nvPicPr>
          <p:cNvPr id="8" name="Picture 7"/>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281863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8737" y="25225"/>
            <a:ext cx="12173263" cy="680755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280" y="99070"/>
            <a:ext cx="807852" cy="807852"/>
          </a:xfrm>
          <a:prstGeom prst="rect">
            <a:avLst/>
          </a:prstGeom>
        </p:spPr>
      </p:pic>
      <p:sp>
        <p:nvSpPr>
          <p:cNvPr id="4" name="Google Shape;87;g13bb61f4fa6_0_0"/>
          <p:cNvSpPr txBox="1"/>
          <p:nvPr/>
        </p:nvSpPr>
        <p:spPr>
          <a:xfrm>
            <a:off x="948626" y="51535"/>
            <a:ext cx="9007365" cy="1569630"/>
          </a:xfrm>
          <a:prstGeom prst="rect">
            <a:avLst/>
          </a:prstGeom>
          <a:noFill/>
          <a:ln>
            <a:noFill/>
          </a:ln>
        </p:spPr>
        <p:txBody>
          <a:bodyPr spcFirstLastPara="1" wrap="square" lIns="91425" tIns="91425" rIns="91425" bIns="91425" anchor="t" anchorCtr="0">
            <a:spAutoFit/>
          </a:bodyPr>
          <a:lstStyle/>
          <a:p>
            <a:r>
              <a:rPr lang="en-US" sz="1400" b="1" dirty="0"/>
              <a:t>Comparative Presentation of the</a:t>
            </a:r>
            <a:br>
              <a:rPr lang="en-US" sz="1400" b="1" dirty="0"/>
            </a:br>
            <a:r>
              <a:rPr lang="en-US" sz="1400" b="1" dirty="0"/>
              <a:t>Crisis Intervention Monitoring System (CrIMS) </a:t>
            </a:r>
            <a:br>
              <a:rPr lang="en-US" sz="1400" b="1" dirty="0"/>
            </a:br>
            <a:r>
              <a:rPr lang="en-US" sz="1400" b="1" dirty="0"/>
              <a:t>and the Crisis Intervention Services System (CrISS)</a:t>
            </a:r>
            <a:endParaRPr lang="en-US" dirty="0"/>
          </a:p>
          <a:p>
            <a:r>
              <a:rPr lang="en-US" sz="2400" dirty="0"/>
              <a:t/>
            </a:r>
            <a:br>
              <a:rPr lang="en-US" sz="2400" dirty="0"/>
            </a:br>
            <a:endParaRPr sz="2400" b="1" i="0" u="none" strike="noStrike" cap="none" dirty="0">
              <a:solidFill>
                <a:srgbClr val="000000"/>
              </a:solidFill>
              <a:sym typeface="Arial"/>
            </a:endParaRPr>
          </a:p>
        </p:txBody>
      </p:sp>
      <p:pic>
        <p:nvPicPr>
          <p:cNvPr id="1026" name="Picture 2" descr="https://lh4.googleusercontent.com/329widVnbMPWehsNS_xOdHPIOomHSDDuGhq1iS4sy6QT52iIwA0AJLd4XwRawD7paN4Gahj-ko_O-9KueU-8u6gigJSpVk3syHks18PaXH2CDfhRafKP1UFBoVws54Czk7xju0DImj8yxAMBl79zXr1FbA=s20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280" y="1089830"/>
            <a:ext cx="6402650" cy="52601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4.googleusercontent.com/9KVmp7SqdV63I_OLT-iGfT3GFs6lU-JU2eEMTWgy0bhiEnYF9Sgi3BDcN4o5b5AmsWsdqfpUg3JQigo71Poa7TKXgKeC4nxb_irizYlQETHfFGz_3pFefrDdbuTm0KiiYzc-Vsn7euXiVRjSjmRSEtvYYg=s204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0930" y="1089830"/>
            <a:ext cx="5582170" cy="37834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lh4.googleusercontent.com/9KVmp7SqdV63I_OLT-iGfT3GFs6lU-JU2eEMTWgy0bhiEnYF9Sgi3BDcN4o5b5AmsWsdqfpUg3JQigo71Poa7TKXgKeC4nxb_irizYlQETHfFGz_3pFefrDdbuTm0KiiYzc-Vsn7euXiVRjSjmRSEtvYYg=s204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0812" y="1003202"/>
            <a:ext cx="5582170" cy="3783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30182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475" y="0"/>
            <a:ext cx="12154525" cy="6858000"/>
          </a:xfrm>
          <a:prstGeom prst="rect">
            <a:avLst/>
          </a:prstGeom>
        </p:spPr>
      </p:pic>
      <p:sp>
        <p:nvSpPr>
          <p:cNvPr id="5" name="Google Shape;87;g13bb61f4fa6_0_0"/>
          <p:cNvSpPr txBox="1"/>
          <p:nvPr/>
        </p:nvSpPr>
        <p:spPr>
          <a:xfrm>
            <a:off x="1411701" y="100003"/>
            <a:ext cx="9007365" cy="595004"/>
          </a:xfrm>
          <a:prstGeom prst="rect">
            <a:avLst/>
          </a:prstGeom>
          <a:noFill/>
          <a:ln>
            <a:noFill/>
          </a:ln>
        </p:spPr>
        <p:txBody>
          <a:bodyPr spcFirstLastPara="1" wrap="square" lIns="91425" tIns="91425" rIns="91425" bIns="91425" anchor="t" anchorCtr="0">
            <a:spAutoFit/>
          </a:bodyPr>
          <a:lstStyle/>
          <a:p>
            <a:pPr lvl="0">
              <a:spcBef>
                <a:spcPts val="800"/>
              </a:spcBef>
              <a:buSzPts val="5700"/>
            </a:pPr>
            <a:r>
              <a:rPr lang="en-US" sz="2000" b="1" dirty="0" smtClean="0">
                <a:solidFill>
                  <a:schemeClr val="bg1"/>
                </a:solidFill>
              </a:rPr>
              <a:t>Crisis Intervention Services System (</a:t>
            </a:r>
            <a:r>
              <a:rPr lang="en-US" sz="2000" b="1" dirty="0">
                <a:solidFill>
                  <a:schemeClr val="bg1"/>
                </a:solidFill>
              </a:rPr>
              <a:t>CrISS</a:t>
            </a:r>
            <a:r>
              <a:rPr lang="en-US" sz="2000" b="1" dirty="0" smtClean="0">
                <a:solidFill>
                  <a:schemeClr val="bg1"/>
                </a:solidFill>
              </a:rPr>
              <a:t>)</a:t>
            </a:r>
            <a:endParaRPr sz="2000" b="1" i="0" u="none" strike="noStrike" cap="none" dirty="0">
              <a:solidFill>
                <a:schemeClr val="bg1"/>
              </a:solidFill>
              <a:sym typeface="Aria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115" y="981361"/>
            <a:ext cx="3688153" cy="5267662"/>
          </a:xfrm>
          <a:prstGeom prst="rect">
            <a:avLst/>
          </a:prstGeom>
        </p:spPr>
      </p:pic>
      <p:sp>
        <p:nvSpPr>
          <p:cNvPr id="12" name="Google Shape;87;g13bb61f4fa6_0_0"/>
          <p:cNvSpPr txBox="1"/>
          <p:nvPr/>
        </p:nvSpPr>
        <p:spPr>
          <a:xfrm>
            <a:off x="4132401" y="1814269"/>
            <a:ext cx="7551599" cy="3611215"/>
          </a:xfrm>
          <a:prstGeom prst="rect">
            <a:avLst/>
          </a:prstGeom>
          <a:noFill/>
          <a:ln>
            <a:noFill/>
          </a:ln>
        </p:spPr>
        <p:txBody>
          <a:bodyPr spcFirstLastPara="1" wrap="square" lIns="91425" tIns="91425" rIns="91425" bIns="91425" anchor="t" anchorCtr="0">
            <a:spAutoFit/>
          </a:bodyPr>
          <a:lstStyle/>
          <a:p>
            <a:pPr lvl="0" algn="just">
              <a:spcBef>
                <a:spcPts val="800"/>
              </a:spcBef>
              <a:buSzPts val="5700"/>
            </a:pPr>
            <a:r>
              <a:rPr lang="en-US" sz="2400" b="1" dirty="0">
                <a:solidFill>
                  <a:srgbClr val="0070C0"/>
                </a:solidFill>
                <a:latin typeface="Arial" panose="020B0604020202020204" pitchFamily="34" charset="0"/>
                <a:cs typeface="Arial" panose="020B0604020202020204" pitchFamily="34" charset="0"/>
              </a:rPr>
              <a:t>C</a:t>
            </a:r>
            <a:r>
              <a:rPr lang="en-US" sz="2400" b="1" dirty="0">
                <a:solidFill>
                  <a:srgbClr val="FF0000"/>
                </a:solidFill>
                <a:latin typeface="Arial" panose="020B0604020202020204" pitchFamily="34" charset="0"/>
                <a:cs typeface="Arial" panose="020B0604020202020204" pitchFamily="34" charset="0"/>
              </a:rPr>
              <a:t>rI</a:t>
            </a:r>
            <a:r>
              <a:rPr lang="en-US" sz="2400" b="1" dirty="0">
                <a:solidFill>
                  <a:srgbClr val="FFC000"/>
                </a:solidFill>
                <a:latin typeface="Arial" panose="020B0604020202020204" pitchFamily="34" charset="0"/>
                <a:cs typeface="Arial" panose="020B0604020202020204" pitchFamily="34" charset="0"/>
              </a:rPr>
              <a:t>SS</a:t>
            </a:r>
            <a:r>
              <a:rPr lang="en-US" sz="2400" b="1"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has ten (10) unique modules integrated in one system, established to perform a distinctive attribute that facilitates the efficient implementation of the AICS Program and to amalgamate the existing Crisis Intervention Monitoring System, which will help the </a:t>
            </a:r>
            <a:r>
              <a:rPr lang="en-US" sz="2400" dirty="0" smtClean="0">
                <a:latin typeface="Arial" panose="020B0604020202020204" pitchFamily="34" charset="0"/>
                <a:cs typeface="Arial" panose="020B0604020202020204" pitchFamily="34" charset="0"/>
              </a:rPr>
              <a:t>CIU/CIS/SWAD </a:t>
            </a:r>
            <a:r>
              <a:rPr lang="en-US" sz="2400" dirty="0" err="1" smtClean="0">
                <a:latin typeface="Arial" panose="020B0604020202020204" pitchFamily="34" charset="0"/>
                <a:cs typeface="Arial" panose="020B0604020202020204" pitchFamily="34" charset="0"/>
              </a:rPr>
              <a:t>Sattelite</a:t>
            </a:r>
            <a:r>
              <a:rPr lang="en-US" sz="2400" dirty="0" smtClean="0">
                <a:latin typeface="Arial" panose="020B0604020202020204" pitchFamily="34" charset="0"/>
                <a:cs typeface="Arial" panose="020B0604020202020204" pitchFamily="34" charset="0"/>
              </a:rPr>
              <a:t> Offices and Malasakit Offices nationwide </a:t>
            </a:r>
            <a:r>
              <a:rPr lang="en-US" sz="2400" dirty="0">
                <a:latin typeface="Arial" panose="020B0604020202020204" pitchFamily="34" charset="0"/>
                <a:cs typeface="Arial" panose="020B0604020202020204" pitchFamily="34" charset="0"/>
              </a:rPr>
              <a:t>and continue positive development and actualizing the “ease of use” associated with the Ease of Doing Business Law (Republic Act. No. 11032).</a:t>
            </a:r>
            <a:endParaRPr sz="2400" i="0" u="none" strike="noStrike" cap="none" dirty="0">
              <a:solidFill>
                <a:srgbClr val="000000"/>
              </a:solidFill>
              <a:latin typeface="Arial" panose="020B0604020202020204" pitchFamily="34" charset="0"/>
              <a:cs typeface="Arial" panose="020B0604020202020204" pitchFamily="34" charset="0"/>
              <a:sym typeface="Arial"/>
            </a:endParaRPr>
          </a:p>
        </p:txBody>
      </p:sp>
      <p:cxnSp>
        <p:nvCxnSpPr>
          <p:cNvPr id="13" name="Straight Connector 12"/>
          <p:cNvCxnSpPr/>
          <p:nvPr/>
        </p:nvCxnSpPr>
        <p:spPr>
          <a:xfrm flipV="1">
            <a:off x="4132401" y="5794816"/>
            <a:ext cx="755001" cy="4947"/>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75" y="192409"/>
            <a:ext cx="1443971" cy="596543"/>
          </a:xfrm>
          <a:prstGeom prst="rect">
            <a:avLst/>
          </a:prstGeom>
        </p:spPr>
      </p:pic>
    </p:spTree>
    <p:extLst>
      <p:ext uri="{BB962C8B-B14F-4D97-AF65-F5344CB8AC3E}">
        <p14:creationId xmlns:p14="http://schemas.microsoft.com/office/powerpoint/2010/main" val="151462393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834" y="905815"/>
            <a:ext cx="4819048" cy="638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95689" y="306747"/>
            <a:ext cx="5056471" cy="646331"/>
          </a:xfrm>
          <a:prstGeom prst="rect">
            <a:avLst/>
          </a:prstGeom>
        </p:spPr>
        <p:txBody>
          <a:bodyPr wrap="square">
            <a:spAutoFit/>
          </a:bodyPr>
          <a:lstStyle/>
          <a:p>
            <a:r>
              <a:rPr lang="en-US" sz="3600" b="1" dirty="0" smtClean="0">
                <a:solidFill>
                  <a:schemeClr val="tx1"/>
                </a:solidFill>
              </a:rPr>
              <a:t>Invocation</a:t>
            </a:r>
            <a:endParaRPr lang="en-US" sz="3600" b="1" dirty="0">
              <a:solidFill>
                <a:schemeClr val="tx1"/>
              </a:solidFill>
            </a:endParaRPr>
          </a:p>
        </p:txBody>
      </p:sp>
      <p:pic>
        <p:nvPicPr>
          <p:cNvPr id="7" name="Picture 12" descr="https://cdn-icons-png.flaticon.com/512/2190/219062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2846" y="283490"/>
            <a:ext cx="692843" cy="69284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 y="1039530"/>
            <a:ext cx="4831882" cy="6182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1187805"/>
            <a:ext cx="4831882" cy="537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0" y="1302602"/>
            <a:ext cx="9398000" cy="5529998"/>
          </a:xfrm>
          <a:prstGeom prst="rect">
            <a:avLst/>
          </a:prstGeom>
        </p:spPr>
      </p:pic>
    </p:spTree>
    <p:extLst>
      <p:ext uri="{BB962C8B-B14F-4D97-AF65-F5344CB8AC3E}">
        <p14:creationId xmlns:p14="http://schemas.microsoft.com/office/powerpoint/2010/main" val="405351712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834" y="905815"/>
            <a:ext cx="4819048" cy="638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050600" y="4252036"/>
            <a:ext cx="5118145" cy="1461939"/>
          </a:xfrm>
          <a:prstGeom prst="rect">
            <a:avLst/>
          </a:prstGeom>
        </p:spPr>
        <p:txBody>
          <a:bodyPr wrap="square">
            <a:spAutoFit/>
          </a:bodyPr>
          <a:lstStyle/>
          <a:p>
            <a:r>
              <a:rPr lang="en-US" sz="2500" b="1" dirty="0" smtClean="0">
                <a:latin typeface="Roboto"/>
              </a:rPr>
              <a:t>MR. ARRON PAUL D. LAZO</a:t>
            </a:r>
            <a:br>
              <a:rPr lang="en-US" sz="2500" b="1" dirty="0" smtClean="0">
                <a:latin typeface="Roboto"/>
              </a:rPr>
            </a:br>
            <a:r>
              <a:rPr lang="en-US" dirty="0" smtClean="0">
                <a:latin typeface="Roboto"/>
              </a:rPr>
              <a:t/>
            </a:r>
            <a:br>
              <a:rPr lang="en-US" dirty="0" smtClean="0">
                <a:latin typeface="Roboto"/>
              </a:rPr>
            </a:br>
            <a:r>
              <a:rPr lang="en-US" sz="1200" dirty="0" smtClean="0">
                <a:latin typeface="Roboto"/>
              </a:rPr>
              <a:t>Project Development Officer II, PMB-CID Planning, Monitoring</a:t>
            </a:r>
            <a:br>
              <a:rPr lang="en-US" sz="1200" dirty="0" smtClean="0">
                <a:latin typeface="Roboto"/>
              </a:rPr>
            </a:br>
            <a:r>
              <a:rPr lang="en-US" sz="1200" dirty="0" smtClean="0">
                <a:latin typeface="Roboto"/>
              </a:rPr>
              <a:t>and Evaluation Section-Information Technology and System </a:t>
            </a:r>
            <a:br>
              <a:rPr lang="en-US" sz="1200" dirty="0" smtClean="0">
                <a:latin typeface="Roboto"/>
              </a:rPr>
            </a:br>
            <a:r>
              <a:rPr lang="en-US" sz="1200" dirty="0" smtClean="0">
                <a:latin typeface="Roboto"/>
              </a:rPr>
              <a:t>Unit Focal Person</a:t>
            </a:r>
            <a:r>
              <a:rPr lang="en-US" dirty="0"/>
              <a:t/>
            </a:r>
            <a:br>
              <a:rPr lang="en-US" dirty="0"/>
            </a:br>
            <a:endParaRPr lang="en-US" dirty="0"/>
          </a:p>
        </p:txBody>
      </p:sp>
      <p:sp>
        <p:nvSpPr>
          <p:cNvPr id="14" name="Rectangle 13"/>
          <p:cNvSpPr/>
          <p:nvPr/>
        </p:nvSpPr>
        <p:spPr>
          <a:xfrm>
            <a:off x="1" y="1039530"/>
            <a:ext cx="4831882" cy="6182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1187805"/>
            <a:ext cx="4831882" cy="537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flipV="1">
            <a:off x="4155645" y="4756576"/>
            <a:ext cx="4183245"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40606" y="45567"/>
            <a:ext cx="7982551" cy="923330"/>
          </a:xfrm>
          <a:prstGeom prst="rect">
            <a:avLst/>
          </a:prstGeom>
        </p:spPr>
        <p:txBody>
          <a:bodyPr wrap="square">
            <a:spAutoFit/>
          </a:bodyPr>
          <a:lstStyle/>
          <a:p>
            <a:r>
              <a:rPr lang="en-US" sz="1800" b="1" dirty="0" smtClean="0">
                <a:solidFill>
                  <a:schemeClr val="tx1"/>
                </a:solidFill>
              </a:rPr>
              <a:t>Discussion on the </a:t>
            </a:r>
            <a:br>
              <a:rPr lang="en-US" sz="1800" b="1" dirty="0" smtClean="0">
                <a:solidFill>
                  <a:schemeClr val="tx1"/>
                </a:solidFill>
              </a:rPr>
            </a:br>
            <a:r>
              <a:rPr lang="en-US" sz="1800" b="1" dirty="0" smtClean="0">
                <a:solidFill>
                  <a:schemeClr val="tx1"/>
                </a:solidFill>
              </a:rPr>
              <a:t>Terms </a:t>
            </a:r>
            <a:r>
              <a:rPr lang="en-US" sz="1800" b="1" dirty="0">
                <a:solidFill>
                  <a:schemeClr val="tx1"/>
                </a:solidFill>
              </a:rPr>
              <a:t>of Reference for the </a:t>
            </a:r>
            <a:br>
              <a:rPr lang="en-US" sz="1800" b="1" dirty="0">
                <a:solidFill>
                  <a:schemeClr val="tx1"/>
                </a:solidFill>
              </a:rPr>
            </a:br>
            <a:r>
              <a:rPr lang="en-US" sz="1800" b="1" dirty="0">
                <a:solidFill>
                  <a:schemeClr val="tx1"/>
                </a:solidFill>
              </a:rPr>
              <a:t>Development of CRISS</a:t>
            </a:r>
          </a:p>
        </p:txBody>
      </p:sp>
      <p:pic>
        <p:nvPicPr>
          <p:cNvPr id="13" name="Picture 2" descr="Contrac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34" y="118113"/>
            <a:ext cx="787701" cy="7877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444" t="18056" r="7875" b="16313"/>
          <a:stretch/>
        </p:blipFill>
        <p:spPr>
          <a:xfrm>
            <a:off x="295274" y="2014045"/>
            <a:ext cx="3552825" cy="3572113"/>
          </a:xfrm>
          <a:prstGeom prst="rect">
            <a:avLst/>
          </a:prstGeom>
        </p:spPr>
      </p:pic>
    </p:spTree>
    <p:extLst>
      <p:ext uri="{BB962C8B-B14F-4D97-AF65-F5344CB8AC3E}">
        <p14:creationId xmlns:p14="http://schemas.microsoft.com/office/powerpoint/2010/main" val="264757221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834" y="905815"/>
            <a:ext cx="4819048" cy="638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 y="1039530"/>
            <a:ext cx="4831882" cy="6182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1187805"/>
            <a:ext cx="4831882" cy="537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40606" y="45567"/>
            <a:ext cx="7982551" cy="923330"/>
          </a:xfrm>
          <a:prstGeom prst="rect">
            <a:avLst/>
          </a:prstGeom>
        </p:spPr>
        <p:txBody>
          <a:bodyPr wrap="square">
            <a:spAutoFit/>
          </a:bodyPr>
          <a:lstStyle/>
          <a:p>
            <a:r>
              <a:rPr lang="en-US" sz="1800" b="1" dirty="0" smtClean="0">
                <a:solidFill>
                  <a:schemeClr val="tx1"/>
                </a:solidFill>
              </a:rPr>
              <a:t>Discussion on the </a:t>
            </a:r>
            <a:br>
              <a:rPr lang="en-US" sz="1800" b="1" dirty="0" smtClean="0">
                <a:solidFill>
                  <a:schemeClr val="tx1"/>
                </a:solidFill>
              </a:rPr>
            </a:br>
            <a:r>
              <a:rPr lang="en-US" sz="1800" b="1" dirty="0" smtClean="0">
                <a:solidFill>
                  <a:schemeClr val="tx1"/>
                </a:solidFill>
              </a:rPr>
              <a:t>Terms </a:t>
            </a:r>
            <a:r>
              <a:rPr lang="en-US" sz="1800" b="1" dirty="0">
                <a:solidFill>
                  <a:schemeClr val="tx1"/>
                </a:solidFill>
              </a:rPr>
              <a:t>of Reference for the </a:t>
            </a:r>
            <a:br>
              <a:rPr lang="en-US" sz="1800" b="1" dirty="0">
                <a:solidFill>
                  <a:schemeClr val="tx1"/>
                </a:solidFill>
              </a:rPr>
            </a:br>
            <a:r>
              <a:rPr lang="en-US" sz="1800" b="1" dirty="0">
                <a:solidFill>
                  <a:schemeClr val="tx1"/>
                </a:solidFill>
              </a:rPr>
              <a:t>Development of CRISS</a:t>
            </a:r>
          </a:p>
        </p:txBody>
      </p:sp>
      <p:pic>
        <p:nvPicPr>
          <p:cNvPr id="13" name="Picture 2" descr="Contrac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34" y="118113"/>
            <a:ext cx="787701" cy="7877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ocument animated icon"/>
          <p:cNvPicPr>
            <a:picLocks noChangeAspect="1" noChangeArrowheads="1" noCrop="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7827" y="1191055"/>
            <a:ext cx="1268763" cy="126876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442850" y="1618392"/>
            <a:ext cx="4172375" cy="523220"/>
          </a:xfrm>
          <a:prstGeom prst="rect">
            <a:avLst/>
          </a:prstGeom>
        </p:spPr>
        <p:txBody>
          <a:bodyPr wrap="square">
            <a:spAutoFit/>
          </a:bodyPr>
          <a:lstStyle/>
          <a:p>
            <a:r>
              <a:rPr lang="en-US" dirty="0" smtClean="0">
                <a:latin typeface="Roboto"/>
              </a:rPr>
              <a:t>CRISS TOR has 17 </a:t>
            </a:r>
            <a:r>
              <a:rPr lang="en-US" dirty="0">
                <a:latin typeface="Roboto"/>
              </a:rPr>
              <a:t>v</a:t>
            </a:r>
            <a:r>
              <a:rPr lang="en-US" dirty="0" smtClean="0">
                <a:latin typeface="Roboto"/>
              </a:rPr>
              <a:t>ersions, and the latest version was approved dated 09 February  2023.</a:t>
            </a:r>
            <a:endParaRPr lang="en-US" dirty="0"/>
          </a:p>
        </p:txBody>
      </p:sp>
      <p:pic>
        <p:nvPicPr>
          <p:cNvPr id="18" name="Picture 4" descr="File:UN emblem blue.svg - Wikimedia Comm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0115" y="3112040"/>
            <a:ext cx="500900" cy="42556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World Bank | UrbanShif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1675" y="3118722"/>
            <a:ext cx="1164655" cy="52797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PS-PhilGE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1443" y="2538825"/>
            <a:ext cx="1026668" cy="56808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442850" y="2538825"/>
            <a:ext cx="6141485" cy="1169551"/>
          </a:xfrm>
          <a:prstGeom prst="rect">
            <a:avLst/>
          </a:prstGeom>
        </p:spPr>
        <p:txBody>
          <a:bodyPr wrap="square">
            <a:spAutoFit/>
          </a:bodyPr>
          <a:lstStyle/>
          <a:p>
            <a:pPr algn="just"/>
            <a:r>
              <a:rPr lang="en-US" dirty="0"/>
              <a:t>The Placement of advertisement was posted on the Philippine Government Electronic Procurement System (</a:t>
            </a:r>
            <a:r>
              <a:rPr lang="en-US" dirty="0" err="1"/>
              <a:t>PhilGEPS</a:t>
            </a:r>
            <a:r>
              <a:rPr lang="en-US" dirty="0"/>
              <a:t>), DSWD Website, Systematic Tracking of Exchanges in Procurement (STEP) Website, and UNDP website from 21 February 2023 to 06 March 2023. The deadline for submission application was by </a:t>
            </a:r>
            <a:r>
              <a:rPr lang="en-US" b="1" dirty="0"/>
              <a:t>06 March 2023</a:t>
            </a:r>
            <a:endParaRPr lang="en-US" dirty="0"/>
          </a:p>
        </p:txBody>
      </p:sp>
      <p:sp>
        <p:nvSpPr>
          <p:cNvPr id="2" name="Rectangle 1"/>
          <p:cNvSpPr/>
          <p:nvPr/>
        </p:nvSpPr>
        <p:spPr>
          <a:xfrm>
            <a:off x="1556590" y="4189512"/>
            <a:ext cx="5927575" cy="1169551"/>
          </a:xfrm>
          <a:prstGeom prst="rect">
            <a:avLst/>
          </a:prstGeom>
        </p:spPr>
        <p:txBody>
          <a:bodyPr wrap="square">
            <a:spAutoFit/>
          </a:bodyPr>
          <a:lstStyle/>
          <a:p>
            <a:pPr algn="just"/>
            <a:r>
              <a:rPr lang="en-US" dirty="0"/>
              <a:t>In response to the REOI, a total of </a:t>
            </a:r>
            <a:r>
              <a:rPr lang="en-US" b="1" dirty="0"/>
              <a:t>thirteen (13) responses</a:t>
            </a:r>
            <a:r>
              <a:rPr lang="en-US" dirty="0"/>
              <a:t> were received. Out of 13 consulting firms, only seven got the qualified score to be placed on the shortlist, and based on the result of the REOI, the Evaluation Committee would recommend inviting the shortlisted firms to submit their proposals.</a:t>
            </a:r>
          </a:p>
        </p:txBody>
      </p:sp>
      <p:sp>
        <p:nvSpPr>
          <p:cNvPr id="22" name="Rectangle 21"/>
          <p:cNvSpPr/>
          <p:nvPr/>
        </p:nvSpPr>
        <p:spPr>
          <a:xfrm>
            <a:off x="2652283" y="5840199"/>
            <a:ext cx="4831882" cy="5332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311790" y="5977160"/>
            <a:ext cx="4172375" cy="738664"/>
          </a:xfrm>
          <a:prstGeom prst="rect">
            <a:avLst/>
          </a:prstGeom>
        </p:spPr>
        <p:txBody>
          <a:bodyPr wrap="square">
            <a:spAutoFit/>
          </a:bodyPr>
          <a:lstStyle/>
          <a:p>
            <a:pPr algn="just"/>
            <a:r>
              <a:rPr lang="en-US" dirty="0"/>
              <a:t>Amendments to the CRISS TOR must be approved by the BFIRST Project Director before proceeding with the technical evaluation.</a:t>
            </a:r>
          </a:p>
        </p:txBody>
      </p:sp>
      <p:sp>
        <p:nvSpPr>
          <p:cNvPr id="25" name="Rectangle 24"/>
          <p:cNvSpPr/>
          <p:nvPr/>
        </p:nvSpPr>
        <p:spPr>
          <a:xfrm>
            <a:off x="2652283" y="2487542"/>
            <a:ext cx="4831882" cy="6182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21443" y="5680752"/>
            <a:ext cx="1035072" cy="103507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9016" y="4152859"/>
            <a:ext cx="1100327" cy="1100327"/>
          </a:xfrm>
          <a:prstGeom prst="rect">
            <a:avLst/>
          </a:prstGeom>
        </p:spPr>
      </p:pic>
    </p:spTree>
    <p:extLst>
      <p:ext uri="{BB962C8B-B14F-4D97-AF65-F5344CB8AC3E}">
        <p14:creationId xmlns:p14="http://schemas.microsoft.com/office/powerpoint/2010/main" val="58037651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4278918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lh5.googleusercontent.com/fui_niM_J3Qe1a0Vv_ftUtmeNmdDkI9el8HYWthe2rsmIZzN2E5ENBiFaksEMuiXYP1-3I8v0jIxGSAtOZE8UPgpy_pIjn5qIvef5bOjgMazWy3IidhZ4d6uS9Vzg0v7WEHnwdejIGfrwBse3-RcrJCa1xZvkdM8wMRhaNta7-SMwA_kmKanCcvGhzkmHSbgkj4Gf5g=s204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 y="1422770"/>
            <a:ext cx="9297392" cy="5207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lh3.googleusercontent.com/o2BTb3gJMo10h1LK14_VPKnqhFkWMLLqCIP_COOcJ2CI6dr3gXBTR6ILv1TqaplzjF1FwzXmkv6vf7YfqzbpVUwX7F0orzahSRfhoqdeWL0_pIaiLbDvQh41KMBaiiTCGKYuO4jAW6JPfM315Rw_1pVOphB3B5HR5z0e8LpXPI8XZwVh-xmHyrhHc9bi0HBKCfBnWXw=s20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154164"/>
            <a:ext cx="855662" cy="85566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947737" y="483853"/>
            <a:ext cx="7982551" cy="523220"/>
          </a:xfrm>
          <a:prstGeom prst="rect">
            <a:avLst/>
          </a:prstGeom>
        </p:spPr>
        <p:txBody>
          <a:bodyPr wrap="square">
            <a:spAutoFit/>
          </a:bodyPr>
          <a:lstStyle/>
          <a:p>
            <a:r>
              <a:rPr lang="en-US" sz="2800" b="1" dirty="0" smtClean="0">
                <a:solidFill>
                  <a:schemeClr val="tx1"/>
                </a:solidFill>
              </a:rPr>
              <a:t>AICS Revised Process Flow</a:t>
            </a:r>
            <a:endParaRPr lang="en-US" sz="2800" b="1" dirty="0">
              <a:solidFill>
                <a:schemeClr val="tx1"/>
              </a:solidFill>
            </a:endParaRPr>
          </a:p>
        </p:txBody>
      </p:sp>
      <p:sp>
        <p:nvSpPr>
          <p:cNvPr id="10" name="Rectangle 9"/>
          <p:cNvSpPr/>
          <p:nvPr/>
        </p:nvSpPr>
        <p:spPr>
          <a:xfrm flipV="1">
            <a:off x="-1" y="1047994"/>
            <a:ext cx="5803901"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flipV="1">
            <a:off x="0" y="1179721"/>
            <a:ext cx="5803901" cy="4571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flipV="1">
            <a:off x="-1" y="1291043"/>
            <a:ext cx="5803901"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41235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8" name="Google Shape;87;g13bb61f4fa6_0_0"/>
          <p:cNvSpPr txBox="1"/>
          <p:nvPr/>
        </p:nvSpPr>
        <p:spPr>
          <a:xfrm>
            <a:off x="192188" y="101600"/>
            <a:ext cx="9007365" cy="595004"/>
          </a:xfrm>
          <a:prstGeom prst="rect">
            <a:avLst/>
          </a:prstGeom>
          <a:noFill/>
          <a:ln>
            <a:noFill/>
          </a:ln>
        </p:spPr>
        <p:txBody>
          <a:bodyPr spcFirstLastPara="1" wrap="square" lIns="91425" tIns="91425" rIns="91425" bIns="91425" anchor="t" anchorCtr="0">
            <a:spAutoFit/>
          </a:bodyPr>
          <a:lstStyle/>
          <a:p>
            <a:pPr lvl="0">
              <a:spcBef>
                <a:spcPts val="800"/>
              </a:spcBef>
              <a:buSzPts val="5700"/>
            </a:pPr>
            <a:r>
              <a:rPr lang="en-US" sz="2000" b="1" dirty="0" smtClean="0">
                <a:solidFill>
                  <a:schemeClr val="bg1"/>
                </a:solidFill>
              </a:rPr>
              <a:t>CURRENT PROCESS OF AICS PROGRAM</a:t>
            </a:r>
            <a:endParaRPr sz="2000" b="1" i="0" u="none" strike="noStrike" cap="none" dirty="0">
              <a:solidFill>
                <a:schemeClr val="bg1"/>
              </a:solidFill>
              <a:sym typeface="Arial"/>
            </a:endParaRPr>
          </a:p>
        </p:txBody>
      </p:sp>
      <p:pic>
        <p:nvPicPr>
          <p:cNvPr id="2" name="Picture 1"/>
          <p:cNvPicPr>
            <a:picLocks noChangeAspect="1"/>
          </p:cNvPicPr>
          <p:nvPr/>
        </p:nvPicPr>
        <p:blipFill rotWithShape="1">
          <a:blip r:embed="rId3"/>
          <a:srcRect l="13050" r="14396"/>
          <a:stretch/>
        </p:blipFill>
        <p:spPr>
          <a:xfrm>
            <a:off x="2222500" y="1066800"/>
            <a:ext cx="7746999" cy="5791200"/>
          </a:xfrm>
          <a:prstGeom prst="rect">
            <a:avLst/>
          </a:prstGeom>
        </p:spPr>
      </p:pic>
      <p:pic>
        <p:nvPicPr>
          <p:cNvPr id="3" name="Picture 2"/>
          <p:cNvPicPr>
            <a:picLocks noChangeAspect="1"/>
          </p:cNvPicPr>
          <p:nvPr/>
        </p:nvPicPr>
        <p:blipFill rotWithShape="1">
          <a:blip r:embed="rId4"/>
          <a:srcRect r="50208"/>
          <a:stretch/>
        </p:blipFill>
        <p:spPr>
          <a:xfrm>
            <a:off x="0" y="0"/>
            <a:ext cx="12192000" cy="6858000"/>
          </a:xfrm>
          <a:prstGeom prst="rect">
            <a:avLst/>
          </a:prstGeom>
        </p:spPr>
      </p:pic>
    </p:spTree>
    <p:extLst>
      <p:ext uri="{BB962C8B-B14F-4D97-AF65-F5344CB8AC3E}">
        <p14:creationId xmlns:p14="http://schemas.microsoft.com/office/powerpoint/2010/main" val="8742548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9826968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69883" y="3724910"/>
            <a:ext cx="5455340" cy="707886"/>
          </a:xfrm>
          <a:prstGeom prst="rect">
            <a:avLst/>
          </a:prstGeom>
        </p:spPr>
        <p:txBody>
          <a:bodyPr wrap="none">
            <a:spAutoFit/>
          </a:bodyPr>
          <a:lstStyle/>
          <a:p>
            <a:r>
              <a:rPr lang="en-US" sz="4000" b="1" dirty="0">
                <a:latin typeface="Arial" panose="020B0604020202020204" pitchFamily="34" charset="0"/>
              </a:rPr>
              <a:t>Question and Answer</a:t>
            </a:r>
            <a:endParaRPr lang="en-US" sz="4000" b="1" dirty="0"/>
          </a:p>
        </p:txBody>
      </p:sp>
      <p:sp>
        <p:nvSpPr>
          <p:cNvPr id="3" name="AutoShape 2" descr="Fides Marque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575" y="2143956"/>
            <a:ext cx="3161908" cy="3161908"/>
          </a:xfrm>
          <a:prstGeom prst="rect">
            <a:avLst/>
          </a:prstGeom>
        </p:spPr>
      </p:pic>
      <p:sp>
        <p:nvSpPr>
          <p:cNvPr id="6" name="Rectangle 5"/>
          <p:cNvSpPr/>
          <p:nvPr/>
        </p:nvSpPr>
        <p:spPr>
          <a:xfrm>
            <a:off x="3034963" y="4518804"/>
            <a:ext cx="6325181"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034964" y="4650531"/>
            <a:ext cx="6325181" cy="4571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034963" y="4761853"/>
            <a:ext cx="6325181"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708805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75599274"/>
              </p:ext>
            </p:extLst>
          </p:nvPr>
        </p:nvGraphicFramePr>
        <p:xfrm>
          <a:off x="1689595" y="3078716"/>
          <a:ext cx="6724381" cy="579120"/>
        </p:xfrm>
        <a:graphic>
          <a:graphicData uri="http://schemas.openxmlformats.org/drawingml/2006/table">
            <a:tbl>
              <a:tblPr/>
              <a:tblGrid>
                <a:gridCol w="6724381">
                  <a:extLst>
                    <a:ext uri="{9D8B030D-6E8A-4147-A177-3AD203B41FA5}">
                      <a16:colId xmlns:a16="http://schemas.microsoft.com/office/drawing/2014/main" val="562782041"/>
                    </a:ext>
                  </a:extLst>
                </a:gridCol>
              </a:tblGrid>
              <a:tr h="285750">
                <a:tc>
                  <a:txBody>
                    <a:bodyPr/>
                    <a:lstStyle/>
                    <a:p>
                      <a:pPr algn="just" rtl="0" fontAlgn="ctr">
                        <a:spcBef>
                          <a:spcPts val="0"/>
                        </a:spcBef>
                        <a:spcAft>
                          <a:spcPts val="0"/>
                        </a:spcAft>
                      </a:pPr>
                      <a:r>
                        <a:rPr lang="en-US" sz="3200" b="1" i="0" u="none" strike="noStrike" dirty="0" smtClean="0">
                          <a:solidFill>
                            <a:srgbClr val="000000"/>
                          </a:solidFill>
                          <a:effectLst/>
                          <a:latin typeface="Arial" panose="020B0604020202020204" pitchFamily="34" charset="0"/>
                        </a:rPr>
                        <a:t>Other </a:t>
                      </a:r>
                      <a:r>
                        <a:rPr lang="en-US" sz="3200" b="1" i="0" u="none" strike="noStrike" dirty="0">
                          <a:solidFill>
                            <a:srgbClr val="000000"/>
                          </a:solidFill>
                          <a:effectLst/>
                          <a:latin typeface="Arial" panose="020B0604020202020204" pitchFamily="34" charset="0"/>
                        </a:rPr>
                        <a:t>Matters and Ways Forward</a:t>
                      </a:r>
                      <a:endParaRPr lang="en-US" sz="4000" b="1" dirty="0">
                        <a:effectLst/>
                      </a:endParaRPr>
                    </a:p>
                  </a:txBody>
                  <a:tcPr marL="73025" marR="73025"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4899006"/>
                  </a:ext>
                </a:extLst>
              </a:tr>
            </a:tbl>
          </a:graphicData>
        </a:graphic>
      </p:graphicFrame>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495300" y="2485058"/>
            <a:ext cx="1363673" cy="1363673"/>
          </a:xfrm>
          <a:prstGeom prst="rect">
            <a:avLst/>
          </a:prstGeom>
        </p:spPr>
      </p:pic>
      <p:sp>
        <p:nvSpPr>
          <p:cNvPr id="5" name="Rectangle 4"/>
          <p:cNvSpPr/>
          <p:nvPr/>
        </p:nvSpPr>
        <p:spPr>
          <a:xfrm>
            <a:off x="1689595" y="3694144"/>
            <a:ext cx="6479341"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689596" y="3825871"/>
            <a:ext cx="6479341" cy="4571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89595" y="3937193"/>
            <a:ext cx="6479341"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16475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778053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135770"/>
            <a:ext cx="7556501" cy="5628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34449" y="196430"/>
            <a:ext cx="9215787" cy="830997"/>
          </a:xfrm>
          <a:prstGeom prst="rect">
            <a:avLst/>
          </a:prstGeom>
        </p:spPr>
        <p:txBody>
          <a:bodyPr wrap="square">
            <a:spAutoFit/>
          </a:bodyPr>
          <a:lstStyle/>
          <a:p>
            <a:r>
              <a:rPr lang="en-US" sz="2400" b="1" dirty="0"/>
              <a:t>Other Updates and Initiatives to support the </a:t>
            </a:r>
            <a:br>
              <a:rPr lang="en-US" sz="2400" b="1" dirty="0"/>
            </a:br>
            <a:r>
              <a:rPr lang="en-US" sz="2400" b="1" dirty="0"/>
              <a:t>Implementation of CrISS</a:t>
            </a:r>
            <a:endParaRPr lang="en-US" sz="4400" b="1" dirty="0">
              <a:solidFill>
                <a:schemeClr val="tx1"/>
              </a:solidFill>
            </a:endParaRPr>
          </a:p>
        </p:txBody>
      </p:sp>
      <p:sp>
        <p:nvSpPr>
          <p:cNvPr id="6" name="Rectangle 5"/>
          <p:cNvSpPr/>
          <p:nvPr/>
        </p:nvSpPr>
        <p:spPr>
          <a:xfrm>
            <a:off x="0" y="1267497"/>
            <a:ext cx="7556501" cy="5628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 y="1378819"/>
            <a:ext cx="7556501" cy="5628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https://lh5.googleusercontent.com/3WOlb21zdfng1--HWbnAK1lSi9GrmV_3xAzhDkEHfTSb47dWGvSbKhdtjVzgDY11HmAN4tXtFU8lL5FJhyPv_yFsMJ7pL93lvFuR5y9yRDR2dBoWo_yVVBoFcyLSDjLHu_jm-1S_gUBzoB_lK3e7YShVHb062pyiC3RC0BOGWMYKd4VmfC6kNe9bLkYoge7eUpcW2aM=s20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17" y="196430"/>
            <a:ext cx="930432" cy="9304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3684774" y="4204605"/>
            <a:ext cx="2568652" cy="192648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5"/>
          <a:srcRect t="22094"/>
          <a:stretch/>
        </p:blipFill>
        <p:spPr>
          <a:xfrm>
            <a:off x="5042126" y="4204604"/>
            <a:ext cx="1311781" cy="1926489"/>
          </a:xfrm>
          <a:prstGeom prst="rect">
            <a:avLst/>
          </a:prstGeom>
        </p:spPr>
      </p:pic>
      <p:pic>
        <p:nvPicPr>
          <p:cNvPr id="9" name="Picture 8"/>
          <p:cNvPicPr>
            <a:picLocks noChangeAspect="1"/>
          </p:cNvPicPr>
          <p:nvPr/>
        </p:nvPicPr>
        <p:blipFill rotWithShape="1">
          <a:blip r:embed="rId6"/>
          <a:srcRect t="20361"/>
          <a:stretch/>
        </p:blipFill>
        <p:spPr>
          <a:xfrm>
            <a:off x="3568330" y="1510546"/>
            <a:ext cx="3629182" cy="2273730"/>
          </a:xfrm>
          <a:prstGeom prst="rect">
            <a:avLst/>
          </a:prstGeom>
        </p:spPr>
      </p:pic>
      <p:sp>
        <p:nvSpPr>
          <p:cNvPr id="10" name="Rectangle 9"/>
          <p:cNvSpPr/>
          <p:nvPr/>
        </p:nvSpPr>
        <p:spPr>
          <a:xfrm>
            <a:off x="3608565" y="6264546"/>
            <a:ext cx="3629182" cy="215444"/>
          </a:xfrm>
          <a:prstGeom prst="rect">
            <a:avLst/>
          </a:prstGeom>
        </p:spPr>
        <p:txBody>
          <a:bodyPr wrap="square">
            <a:spAutoFit/>
          </a:bodyPr>
          <a:lstStyle/>
          <a:p>
            <a:pPr fontAlgn="t"/>
            <a:r>
              <a:rPr lang="en-US" sz="800" dirty="0" smtClean="0">
                <a:latin typeface="Arial" panose="020B0604020202020204" pitchFamily="34" charset="0"/>
              </a:rPr>
              <a:t>Distribution of PhilSys Infographic Materials</a:t>
            </a:r>
            <a:endParaRPr lang="en-US" sz="1000" dirty="0"/>
          </a:p>
        </p:txBody>
      </p:sp>
      <p:pic>
        <p:nvPicPr>
          <p:cNvPr id="12" name="Picture 2" descr="May be an image of 9 people, people standing and indoor"/>
          <p:cNvPicPr>
            <a:picLocks noChangeAspect="1" noChangeArrowheads="1"/>
          </p:cNvPicPr>
          <p:nvPr/>
        </p:nvPicPr>
        <p:blipFill rotWithShape="1">
          <a:blip r:embed="rId7">
            <a:extLst>
              <a:ext uri="{28A0092B-C50C-407E-A947-70E740481C1C}">
                <a14:useLocalDpi xmlns:a14="http://schemas.microsoft.com/office/drawing/2010/main" val="0"/>
              </a:ext>
            </a:extLst>
          </a:blip>
          <a:srcRect l="9746" t="20246" r="6687" b="5354"/>
          <a:stretch/>
        </p:blipFill>
        <p:spPr bwMode="auto">
          <a:xfrm>
            <a:off x="171026" y="1510546"/>
            <a:ext cx="3252398" cy="228005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ay be an image of 10 people, people standing and text that says 'CRISIS INTERVENTION UNI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1026" y="4204604"/>
            <a:ext cx="3326686" cy="192648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May be an image of 5 people, beard, people standing and text that says 'CRISIS INTERVENTION UNIT'"/>
          <p:cNvPicPr>
            <a:picLocks noChangeAspect="1" noChangeArrowheads="1"/>
          </p:cNvPicPr>
          <p:nvPr/>
        </p:nvPicPr>
        <p:blipFill rotWithShape="1">
          <a:blip r:embed="rId9">
            <a:extLst>
              <a:ext uri="{28A0092B-C50C-407E-A947-70E740481C1C}">
                <a14:useLocalDpi xmlns:a14="http://schemas.microsoft.com/office/drawing/2010/main" val="0"/>
              </a:ext>
            </a:extLst>
          </a:blip>
          <a:srcRect t="29887" b="8227"/>
          <a:stretch/>
        </p:blipFill>
        <p:spPr bwMode="auto">
          <a:xfrm>
            <a:off x="7242116" y="1532848"/>
            <a:ext cx="2147210" cy="232661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275003" y="3830318"/>
            <a:ext cx="3222709" cy="215444"/>
          </a:xfrm>
          <a:prstGeom prst="rect">
            <a:avLst/>
          </a:prstGeom>
        </p:spPr>
        <p:txBody>
          <a:bodyPr wrap="square">
            <a:spAutoFit/>
          </a:bodyPr>
          <a:lstStyle/>
          <a:p>
            <a:pPr fontAlgn="t"/>
            <a:r>
              <a:rPr lang="en-US" sz="800" dirty="0" smtClean="0">
                <a:latin typeface="Arial" panose="020B0604020202020204" pitchFamily="34" charset="0"/>
              </a:rPr>
              <a:t>September 30, 2022 PhilSys Summit</a:t>
            </a:r>
            <a:endParaRPr lang="en-US" sz="1000" dirty="0"/>
          </a:p>
        </p:txBody>
      </p:sp>
      <p:sp>
        <p:nvSpPr>
          <p:cNvPr id="17" name="Rectangle 16"/>
          <p:cNvSpPr/>
          <p:nvPr/>
        </p:nvSpPr>
        <p:spPr>
          <a:xfrm>
            <a:off x="104017" y="6157786"/>
            <a:ext cx="3222709" cy="215444"/>
          </a:xfrm>
          <a:prstGeom prst="rect">
            <a:avLst/>
          </a:prstGeom>
        </p:spPr>
        <p:txBody>
          <a:bodyPr wrap="square">
            <a:spAutoFit/>
          </a:bodyPr>
          <a:lstStyle/>
          <a:p>
            <a:pPr fontAlgn="t"/>
            <a:r>
              <a:rPr lang="en-US" sz="800" dirty="0" smtClean="0">
                <a:latin typeface="Arial" panose="020B0604020202020204" pitchFamily="34" charset="0"/>
              </a:rPr>
              <a:t>PhilSys Registry at DSWD Central Office (Last Day)</a:t>
            </a:r>
            <a:endParaRPr lang="en-US" sz="1000" dirty="0"/>
          </a:p>
        </p:txBody>
      </p:sp>
      <p:sp>
        <p:nvSpPr>
          <p:cNvPr id="18" name="Rectangle 17"/>
          <p:cNvSpPr/>
          <p:nvPr/>
        </p:nvSpPr>
        <p:spPr>
          <a:xfrm>
            <a:off x="7197512" y="3925371"/>
            <a:ext cx="3222709" cy="215444"/>
          </a:xfrm>
          <a:prstGeom prst="rect">
            <a:avLst/>
          </a:prstGeom>
        </p:spPr>
        <p:txBody>
          <a:bodyPr wrap="square">
            <a:spAutoFit/>
          </a:bodyPr>
          <a:lstStyle/>
          <a:p>
            <a:pPr fontAlgn="t"/>
            <a:r>
              <a:rPr lang="en-US" sz="800" dirty="0" smtClean="0">
                <a:latin typeface="Arial" panose="020B0604020202020204" pitchFamily="34" charset="0"/>
              </a:rPr>
              <a:t>PSA Ocular visit at DSWD Central office</a:t>
            </a:r>
            <a:endParaRPr lang="en-US" sz="1000" dirty="0"/>
          </a:p>
        </p:txBody>
      </p:sp>
      <p:pic>
        <p:nvPicPr>
          <p:cNvPr id="5128" name="Picture 8" descr="May be an image of 17 people and people stand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35265" y="4200136"/>
            <a:ext cx="2765881" cy="2074411"/>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3684774" y="3829597"/>
            <a:ext cx="3629182" cy="338554"/>
          </a:xfrm>
          <a:prstGeom prst="rect">
            <a:avLst/>
          </a:prstGeom>
        </p:spPr>
        <p:txBody>
          <a:bodyPr wrap="square">
            <a:spAutoFit/>
          </a:bodyPr>
          <a:lstStyle/>
          <a:p>
            <a:pPr fontAlgn="t"/>
            <a:r>
              <a:rPr lang="en-US" sz="800" dirty="0" smtClean="0">
                <a:latin typeface="Arial" panose="020B0604020202020204" pitchFamily="34" charset="0"/>
              </a:rPr>
              <a:t>On 05 January 2023, the PMB-CID shared infographic materials to DSWD Field Office NCR Crisis Intervention Section </a:t>
            </a:r>
            <a:endParaRPr lang="en-US" sz="1000" dirty="0"/>
          </a:p>
        </p:txBody>
      </p:sp>
      <p:sp>
        <p:nvSpPr>
          <p:cNvPr id="21" name="Rectangle 20"/>
          <p:cNvSpPr/>
          <p:nvPr/>
        </p:nvSpPr>
        <p:spPr>
          <a:xfrm>
            <a:off x="6454856" y="6357178"/>
            <a:ext cx="3629182" cy="215444"/>
          </a:xfrm>
          <a:prstGeom prst="rect">
            <a:avLst/>
          </a:prstGeom>
        </p:spPr>
        <p:txBody>
          <a:bodyPr wrap="square">
            <a:spAutoFit/>
          </a:bodyPr>
          <a:lstStyle/>
          <a:p>
            <a:pPr fontAlgn="t"/>
            <a:r>
              <a:rPr lang="en-US" sz="800" dirty="0" smtClean="0">
                <a:latin typeface="Arial" panose="020B0604020202020204" pitchFamily="34" charset="0"/>
              </a:rPr>
              <a:t>5</a:t>
            </a:r>
            <a:r>
              <a:rPr lang="en-US" sz="800" baseline="30000" dirty="0" smtClean="0">
                <a:latin typeface="Arial" panose="020B0604020202020204" pitchFamily="34" charset="0"/>
              </a:rPr>
              <a:t>th</a:t>
            </a:r>
            <a:r>
              <a:rPr lang="en-US" sz="800" dirty="0" smtClean="0">
                <a:latin typeface="Arial" panose="020B0604020202020204" pitchFamily="34" charset="0"/>
              </a:rPr>
              <a:t> TWG meeting with all the proponent of the saidprokwc/ </a:t>
            </a:r>
            <a:endParaRPr lang="en-US" sz="1000" dirty="0"/>
          </a:p>
        </p:txBody>
      </p:sp>
    </p:spTree>
    <p:extLst>
      <p:ext uri="{BB962C8B-B14F-4D97-AF65-F5344CB8AC3E}">
        <p14:creationId xmlns:p14="http://schemas.microsoft.com/office/powerpoint/2010/main" val="143785904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834" y="905815"/>
            <a:ext cx="6434464"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95689" y="306747"/>
            <a:ext cx="6028444" cy="646331"/>
          </a:xfrm>
          <a:prstGeom prst="rect">
            <a:avLst/>
          </a:prstGeom>
        </p:spPr>
        <p:txBody>
          <a:bodyPr wrap="square">
            <a:spAutoFit/>
          </a:bodyPr>
          <a:lstStyle/>
          <a:p>
            <a:r>
              <a:rPr lang="en-US" sz="3600" b="1" dirty="0" smtClean="0">
                <a:solidFill>
                  <a:schemeClr val="tx1"/>
                </a:solidFill>
              </a:rPr>
              <a:t>National Anthem</a:t>
            </a:r>
            <a:endParaRPr lang="en-US" sz="3600" b="1" dirty="0">
              <a:solidFill>
                <a:schemeClr val="tx1"/>
              </a:solidFill>
            </a:endParaRPr>
          </a:p>
        </p:txBody>
      </p:sp>
      <p:sp>
        <p:nvSpPr>
          <p:cNvPr id="8" name="Rectangle 7"/>
          <p:cNvSpPr/>
          <p:nvPr/>
        </p:nvSpPr>
        <p:spPr>
          <a:xfrm>
            <a:off x="1" y="1039530"/>
            <a:ext cx="6451600" cy="4571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1187805"/>
            <a:ext cx="64516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Stand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2834" y="14560"/>
            <a:ext cx="803258" cy="803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13880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135770"/>
            <a:ext cx="7556501" cy="5628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34449" y="196430"/>
            <a:ext cx="9215787" cy="830997"/>
          </a:xfrm>
          <a:prstGeom prst="rect">
            <a:avLst/>
          </a:prstGeom>
        </p:spPr>
        <p:txBody>
          <a:bodyPr wrap="square">
            <a:spAutoFit/>
          </a:bodyPr>
          <a:lstStyle/>
          <a:p>
            <a:r>
              <a:rPr lang="en-US" sz="2400" b="1" dirty="0"/>
              <a:t>Other Updates and Initiatives to support the </a:t>
            </a:r>
            <a:br>
              <a:rPr lang="en-US" sz="2400" b="1" dirty="0"/>
            </a:br>
            <a:r>
              <a:rPr lang="en-US" sz="2400" b="1" dirty="0"/>
              <a:t>Implementation of CrISS</a:t>
            </a:r>
            <a:endParaRPr lang="en-US" sz="4400" b="1" dirty="0">
              <a:solidFill>
                <a:schemeClr val="tx1"/>
              </a:solidFill>
            </a:endParaRPr>
          </a:p>
        </p:txBody>
      </p:sp>
      <p:sp>
        <p:nvSpPr>
          <p:cNvPr id="6" name="Rectangle 5"/>
          <p:cNvSpPr/>
          <p:nvPr/>
        </p:nvSpPr>
        <p:spPr>
          <a:xfrm>
            <a:off x="0" y="1267497"/>
            <a:ext cx="7556501" cy="5628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 y="1378819"/>
            <a:ext cx="7556501" cy="5628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https://lh5.googleusercontent.com/3WOlb21zdfng1--HWbnAK1lSi9GrmV_3xAzhDkEHfTSb47dWGvSbKhdtjVzgDY11HmAN4tXtFU8lL5FJhyPv_yFsMJ7pL93lvFuR5y9yRDR2dBoWo_yVVBoFcyLSDjLHu_jm-1S_gUBzoB_lK3e7YShVHb062pyiC3RC0BOGWMYKd4VmfC6kNe9bLkYoge7eUpcW2aM=s20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17" y="196430"/>
            <a:ext cx="930432" cy="93043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275003" y="3830318"/>
            <a:ext cx="3222709" cy="215444"/>
          </a:xfrm>
          <a:prstGeom prst="rect">
            <a:avLst/>
          </a:prstGeom>
        </p:spPr>
        <p:txBody>
          <a:bodyPr wrap="square">
            <a:spAutoFit/>
          </a:bodyPr>
          <a:lstStyle/>
          <a:p>
            <a:pPr fontAlgn="t"/>
            <a:r>
              <a:rPr lang="en-US" sz="800" dirty="0" smtClean="0">
                <a:latin typeface="Arial" panose="020B0604020202020204" pitchFamily="34" charset="0"/>
              </a:rPr>
              <a:t>September 30, 2022 PhilSys Summit</a:t>
            </a:r>
            <a:endParaRPr lang="en-US" sz="1000" dirty="0"/>
          </a:p>
        </p:txBody>
      </p:sp>
      <p:sp>
        <p:nvSpPr>
          <p:cNvPr id="18" name="Rectangle 17"/>
          <p:cNvSpPr/>
          <p:nvPr/>
        </p:nvSpPr>
        <p:spPr>
          <a:xfrm>
            <a:off x="4843501" y="4713145"/>
            <a:ext cx="3500399" cy="215444"/>
          </a:xfrm>
          <a:prstGeom prst="rect">
            <a:avLst/>
          </a:prstGeom>
        </p:spPr>
        <p:txBody>
          <a:bodyPr wrap="square">
            <a:spAutoFit/>
          </a:bodyPr>
          <a:lstStyle/>
          <a:p>
            <a:pPr fontAlgn="t"/>
            <a:r>
              <a:rPr lang="en-US" sz="800" dirty="0" smtClean="0">
                <a:latin typeface="Arial" panose="020B0604020202020204" pitchFamily="34" charset="0"/>
              </a:rPr>
              <a:t>Learning and/or Exploratory Meeting with RCBC at their main office.</a:t>
            </a:r>
            <a:endParaRPr lang="en-US" sz="1000" dirty="0"/>
          </a:p>
        </p:txBody>
      </p:sp>
      <p:sp>
        <p:nvSpPr>
          <p:cNvPr id="20" name="Rectangle 19"/>
          <p:cNvSpPr/>
          <p:nvPr/>
        </p:nvSpPr>
        <p:spPr>
          <a:xfrm>
            <a:off x="410533" y="4651590"/>
            <a:ext cx="3629182" cy="461665"/>
          </a:xfrm>
          <a:prstGeom prst="rect">
            <a:avLst/>
          </a:prstGeom>
        </p:spPr>
        <p:txBody>
          <a:bodyPr wrap="square">
            <a:spAutoFit/>
          </a:bodyPr>
          <a:lstStyle/>
          <a:p>
            <a:pPr fontAlgn="t"/>
            <a:r>
              <a:rPr lang="en-US" sz="800" dirty="0" smtClean="0">
                <a:latin typeface="Arial" panose="020B0604020202020204" pitchFamily="34" charset="0"/>
              </a:rPr>
              <a:t>On 17 January 2023, Technical Discussion with LBP Executive Officer discussing the CRISS E-Payment Scheme with the LBP’s Payout Channels	</a:t>
            </a:r>
            <a:endParaRPr lang="en-US" sz="1000" dirty="0"/>
          </a:p>
        </p:txBody>
      </p:sp>
      <p:pic>
        <p:nvPicPr>
          <p:cNvPr id="2" name="Picture 1"/>
          <p:cNvPicPr>
            <a:picLocks noChangeAspect="1"/>
          </p:cNvPicPr>
          <p:nvPr/>
        </p:nvPicPr>
        <p:blipFill>
          <a:blip r:embed="rId4"/>
          <a:stretch>
            <a:fillRect/>
          </a:stretch>
        </p:blipFill>
        <p:spPr>
          <a:xfrm>
            <a:off x="410533" y="1718294"/>
            <a:ext cx="3856667" cy="2892500"/>
          </a:xfrm>
          <a:prstGeom prst="rect">
            <a:avLst/>
          </a:prstGeom>
        </p:spPr>
      </p:pic>
      <p:pic>
        <p:nvPicPr>
          <p:cNvPr id="11" name="Picture 10"/>
          <p:cNvPicPr>
            <a:picLocks noChangeAspect="1"/>
          </p:cNvPicPr>
          <p:nvPr/>
        </p:nvPicPr>
        <p:blipFill>
          <a:blip r:embed="rId5"/>
          <a:stretch>
            <a:fillRect/>
          </a:stretch>
        </p:blipFill>
        <p:spPr>
          <a:xfrm>
            <a:off x="4898030" y="1718294"/>
            <a:ext cx="3445870" cy="2933296"/>
          </a:xfrm>
          <a:prstGeom prst="rect">
            <a:avLst/>
          </a:prstGeom>
        </p:spPr>
      </p:pic>
    </p:spTree>
    <p:extLst>
      <p:ext uri="{BB962C8B-B14F-4D97-AF65-F5344CB8AC3E}">
        <p14:creationId xmlns:p14="http://schemas.microsoft.com/office/powerpoint/2010/main" val="110375632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44245447"/>
              </p:ext>
            </p:extLst>
          </p:nvPr>
        </p:nvGraphicFramePr>
        <p:xfrm>
          <a:off x="1105393" y="10988"/>
          <a:ext cx="6724381" cy="579120"/>
        </p:xfrm>
        <a:graphic>
          <a:graphicData uri="http://schemas.openxmlformats.org/drawingml/2006/table">
            <a:tbl>
              <a:tblPr/>
              <a:tblGrid>
                <a:gridCol w="6724381">
                  <a:extLst>
                    <a:ext uri="{9D8B030D-6E8A-4147-A177-3AD203B41FA5}">
                      <a16:colId xmlns:a16="http://schemas.microsoft.com/office/drawing/2014/main" val="562782041"/>
                    </a:ext>
                  </a:extLst>
                </a:gridCol>
              </a:tblGrid>
              <a:tr h="285750">
                <a:tc>
                  <a:txBody>
                    <a:bodyPr/>
                    <a:lstStyle/>
                    <a:p>
                      <a:pPr algn="just" rtl="0" fontAlgn="ctr">
                        <a:spcBef>
                          <a:spcPts val="0"/>
                        </a:spcBef>
                        <a:spcAft>
                          <a:spcPts val="0"/>
                        </a:spcAft>
                      </a:pPr>
                      <a:r>
                        <a:rPr lang="en-US" sz="3200" b="1" i="0" u="none" strike="noStrike" dirty="0" smtClean="0">
                          <a:solidFill>
                            <a:srgbClr val="000000"/>
                          </a:solidFill>
                          <a:effectLst/>
                          <a:latin typeface="Arial" panose="020B0604020202020204" pitchFamily="34" charset="0"/>
                        </a:rPr>
                        <a:t>Other </a:t>
                      </a:r>
                      <a:r>
                        <a:rPr lang="en-US" sz="3200" b="1" i="0" u="none" strike="noStrike" dirty="0">
                          <a:solidFill>
                            <a:srgbClr val="000000"/>
                          </a:solidFill>
                          <a:effectLst/>
                          <a:latin typeface="Arial" panose="020B0604020202020204" pitchFamily="34" charset="0"/>
                        </a:rPr>
                        <a:t>Matters and Ways Forward</a:t>
                      </a:r>
                      <a:endParaRPr lang="en-US" sz="4000" b="1" dirty="0">
                        <a:effectLst/>
                      </a:endParaRPr>
                    </a:p>
                  </a:txBody>
                  <a:tcPr marL="73025" marR="73025"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4899006"/>
                  </a:ext>
                </a:extLst>
              </a:tr>
            </a:tbl>
          </a:graphicData>
        </a:graphic>
      </p:graphicFrame>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88901" y="-143842"/>
            <a:ext cx="1231497" cy="1231497"/>
          </a:xfrm>
          <a:prstGeom prst="rect">
            <a:avLst/>
          </a:prstGeom>
        </p:spPr>
      </p:pic>
      <p:sp>
        <p:nvSpPr>
          <p:cNvPr id="5" name="Rectangle 4"/>
          <p:cNvSpPr/>
          <p:nvPr/>
        </p:nvSpPr>
        <p:spPr>
          <a:xfrm>
            <a:off x="1105393" y="626416"/>
            <a:ext cx="6479341"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105394" y="758143"/>
            <a:ext cx="6479341" cy="4571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05393" y="869465"/>
            <a:ext cx="6479341"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2596" y="2571456"/>
            <a:ext cx="6479341" cy="4571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105392" y="4633558"/>
            <a:ext cx="6479341"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105393" y="1220011"/>
            <a:ext cx="7903852" cy="1323439"/>
          </a:xfrm>
          <a:prstGeom prst="rect">
            <a:avLst/>
          </a:prstGeom>
        </p:spPr>
        <p:txBody>
          <a:bodyPr wrap="square">
            <a:spAutoFit/>
          </a:bodyPr>
          <a:lstStyle/>
          <a:p>
            <a:pPr algn="just"/>
            <a:r>
              <a:rPr lang="en-US" sz="1600" dirty="0"/>
              <a:t>Request to have at least one focal person and/or representative from your field office, preferably an implementer of the AICS Program who has the expertise in executing the services of the program, such as a social welfare officer or an IT officer, who can perform and facilitate the echoing of the information and/or discussion </a:t>
            </a:r>
            <a:r>
              <a:rPr lang="en-US" sz="1600" dirty="0" smtClean="0"/>
              <a:t>relative to the CrISS Project</a:t>
            </a:r>
            <a:endParaRPr lang="en-US" sz="3600" dirty="0"/>
          </a:p>
        </p:txBody>
      </p:sp>
      <p:sp>
        <p:nvSpPr>
          <p:cNvPr id="12" name="Rectangle 11"/>
          <p:cNvSpPr/>
          <p:nvPr/>
        </p:nvSpPr>
        <p:spPr>
          <a:xfrm>
            <a:off x="1189413" y="2594315"/>
            <a:ext cx="7781331" cy="2062103"/>
          </a:xfrm>
          <a:prstGeom prst="rect">
            <a:avLst/>
          </a:prstGeom>
        </p:spPr>
        <p:txBody>
          <a:bodyPr wrap="square">
            <a:spAutoFit/>
          </a:bodyPr>
          <a:lstStyle/>
          <a:p>
            <a:pPr marL="285750" indent="-285750">
              <a:buFont typeface="Arial" panose="020B0604020202020204" pitchFamily="34" charset="0"/>
              <a:buChar char="•"/>
            </a:pPr>
            <a:r>
              <a:rPr lang="en-US" sz="1600" dirty="0"/>
              <a:t>CRISS Training for Trainers;</a:t>
            </a:r>
          </a:p>
          <a:p>
            <a:pPr marL="285750" indent="-285750">
              <a:buFont typeface="Arial" panose="020B0604020202020204" pitchFamily="34" charset="0"/>
              <a:buChar char="•"/>
            </a:pPr>
            <a:r>
              <a:rPr lang="en-US" sz="1600" dirty="0"/>
              <a:t>assist in conducting pilot </a:t>
            </a:r>
            <a:r>
              <a:rPr lang="en-US" sz="1600" dirty="0" smtClean="0"/>
              <a:t>testing, providing reports, (e.g. feedback reports)</a:t>
            </a:r>
            <a:endParaRPr lang="en-US" sz="1600" dirty="0"/>
          </a:p>
          <a:p>
            <a:pPr marL="285750" indent="-285750">
              <a:buFont typeface="Arial" panose="020B0604020202020204" pitchFamily="34" charset="0"/>
              <a:buChar char="•"/>
            </a:pPr>
            <a:r>
              <a:rPr lang="en-US" sz="1600" dirty="0"/>
              <a:t>focus on distributing the ICT equipment;</a:t>
            </a:r>
          </a:p>
          <a:p>
            <a:pPr marL="285750" indent="-285750">
              <a:buFont typeface="Arial" panose="020B0604020202020204" pitchFamily="34" charset="0"/>
              <a:buChar char="•"/>
            </a:pPr>
            <a:r>
              <a:rPr lang="en-US" sz="1600" dirty="0"/>
              <a:t>involvement with the other system development projects of the CO;</a:t>
            </a:r>
          </a:p>
          <a:p>
            <a:pPr marL="285750" indent="-285750">
              <a:buFont typeface="Arial" panose="020B0604020202020204" pitchFamily="34" charset="0"/>
              <a:buChar char="•"/>
            </a:pPr>
            <a:r>
              <a:rPr lang="en-US" sz="1600" dirty="0"/>
              <a:t>Amplifying the voice of their respective organizations, providing reports and the current status of the CRISS system and other IS and ICT equipment, and sharing their issues and concerns;</a:t>
            </a:r>
          </a:p>
          <a:p>
            <a:pPr marL="285750" indent="-285750">
              <a:buFont typeface="Arial" panose="020B0604020202020204" pitchFamily="34" charset="0"/>
              <a:buChar char="•"/>
            </a:pPr>
            <a:r>
              <a:rPr lang="en-US" sz="1600" dirty="0"/>
              <a:t>Other activities, trainings, and seminars;</a:t>
            </a:r>
          </a:p>
        </p:txBody>
      </p:sp>
      <p:sp>
        <p:nvSpPr>
          <p:cNvPr id="13" name="Rectangle 12"/>
          <p:cNvSpPr/>
          <p:nvPr/>
        </p:nvSpPr>
        <p:spPr>
          <a:xfrm>
            <a:off x="1105393" y="5032544"/>
            <a:ext cx="6479341" cy="307777"/>
          </a:xfrm>
          <a:prstGeom prst="rect">
            <a:avLst/>
          </a:prstGeom>
        </p:spPr>
        <p:txBody>
          <a:bodyPr wrap="square">
            <a:spAutoFit/>
          </a:bodyPr>
          <a:lstStyle/>
          <a:p>
            <a:pPr marL="285750" indent="-285750">
              <a:buFont typeface="Arial" panose="020B0604020202020204" pitchFamily="34" charset="0"/>
              <a:buChar char="•"/>
            </a:pPr>
            <a:endParaRPr lang="en-US" dirty="0"/>
          </a:p>
        </p:txBody>
      </p:sp>
      <p:sp>
        <p:nvSpPr>
          <p:cNvPr id="14" name="Rectangle 13"/>
          <p:cNvSpPr/>
          <p:nvPr/>
        </p:nvSpPr>
        <p:spPr>
          <a:xfrm>
            <a:off x="1266413" y="4716309"/>
            <a:ext cx="7993089" cy="2769989"/>
          </a:xfrm>
          <a:prstGeom prst="rect">
            <a:avLst/>
          </a:prstGeom>
        </p:spPr>
        <p:txBody>
          <a:bodyPr wrap="square">
            <a:spAutoFit/>
          </a:bodyPr>
          <a:lstStyle/>
          <a:p>
            <a:pPr marL="285750" indent="-285750">
              <a:buFont typeface="Arial" panose="020B0604020202020204" pitchFamily="34" charset="0"/>
              <a:buChar char="•"/>
            </a:pPr>
            <a:r>
              <a:rPr lang="en-US" dirty="0" smtClean="0"/>
              <a:t>Discussion with Digital Payments TWG</a:t>
            </a:r>
          </a:p>
          <a:p>
            <a:pPr marL="285750" indent="-285750">
              <a:buFont typeface="Arial" panose="020B0604020202020204" pitchFamily="34" charset="0"/>
              <a:buChar char="•"/>
            </a:pPr>
            <a:r>
              <a:rPr lang="en-US" dirty="0" smtClean="0"/>
              <a:t>Discussion with the Land Bank of the Philippines</a:t>
            </a:r>
          </a:p>
          <a:p>
            <a:pPr marL="285750" indent="-285750">
              <a:buFont typeface="Arial" panose="020B0604020202020204" pitchFamily="34" charset="0"/>
              <a:buChar char="•"/>
            </a:pPr>
            <a:r>
              <a:rPr lang="en-US" dirty="0" smtClean="0"/>
              <a:t>Learning visit the Municipality of the Valenzuela</a:t>
            </a:r>
          </a:p>
          <a:p>
            <a:pPr marL="285750" indent="-285750">
              <a:buFont typeface="Arial" panose="020B0604020202020204" pitchFamily="34" charset="0"/>
              <a:buChar char="•"/>
            </a:pPr>
            <a:r>
              <a:rPr lang="en-US" dirty="0" smtClean="0"/>
              <a:t>Discussion with BSP (tentative)</a:t>
            </a:r>
          </a:p>
          <a:p>
            <a:pPr marL="285750" indent="-285750">
              <a:buFont typeface="Arial" panose="020B0604020202020204" pitchFamily="34" charset="0"/>
              <a:buChar char="•"/>
            </a:pPr>
            <a:r>
              <a:rPr lang="en-US" dirty="0" smtClean="0"/>
              <a:t>Learning visit with the DICT (tentative)</a:t>
            </a:r>
          </a:p>
          <a:p>
            <a:pPr marL="285750" indent="-285750">
              <a:buFont typeface="Arial" panose="020B0604020202020204" pitchFamily="34" charset="0"/>
              <a:buChar char="•"/>
            </a:pPr>
            <a:r>
              <a:rPr lang="en-US" dirty="0" smtClean="0"/>
              <a:t>Orientation with World Bank </a:t>
            </a:r>
            <a:r>
              <a:rPr lang="en-US" dirty="0"/>
              <a:t>with regard to the Time and Motion Study of PhilSys use case</a:t>
            </a:r>
            <a:r>
              <a:rPr lang="en-US" dirty="0" smtClean="0"/>
              <a:t>.</a:t>
            </a:r>
          </a:p>
          <a:p>
            <a:pPr marL="285750" indent="-285750">
              <a:buFont typeface="Arial" panose="020B0604020202020204" pitchFamily="34" charset="0"/>
              <a:buChar char="•"/>
            </a:pPr>
            <a:r>
              <a:rPr lang="en-US" dirty="0"/>
              <a:t>A site visit to the identified Crisis Intervention Sections and SWAD Satellite Offices will be conducted by the PMB-CID to gather relevant information, status, and observations that will be shared with the identified service provider who will develop the CrISS in April 2023</a:t>
            </a:r>
            <a:r>
              <a:rPr lang="en-US" dirty="0" smtClean="0"/>
              <a:t>. (tentative)</a:t>
            </a:r>
            <a:endParaRPr lang="en-US" dirty="0"/>
          </a:p>
          <a:p>
            <a:pPr marL="285750" indent="-285750">
              <a:buFont typeface="Arial" panose="020B0604020202020204" pitchFamily="34" charset="0"/>
              <a:buChar char="•"/>
            </a:pPr>
            <a:endParaRPr lang="en-US" sz="1600" dirty="0" smtClean="0"/>
          </a:p>
          <a:p>
            <a:endParaRPr lang="en-US" sz="1600" dirty="0" smtClean="0"/>
          </a:p>
          <a:p>
            <a:pPr marL="285750" indent="-285750">
              <a:buFont typeface="Arial" panose="020B0604020202020204" pitchFamily="34" charset="0"/>
              <a:buChar char="•"/>
            </a:pPr>
            <a:endParaRPr lang="en-US" sz="1600"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86" y="5286758"/>
            <a:ext cx="963908" cy="963908"/>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12" y="3081399"/>
            <a:ext cx="986281" cy="986281"/>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533" y="1481445"/>
            <a:ext cx="857860" cy="857860"/>
          </a:xfrm>
          <a:prstGeom prst="rect">
            <a:avLst/>
          </a:prstGeom>
        </p:spPr>
      </p:pic>
    </p:spTree>
    <p:extLst>
      <p:ext uri="{BB962C8B-B14F-4D97-AF65-F5344CB8AC3E}">
        <p14:creationId xmlns:p14="http://schemas.microsoft.com/office/powerpoint/2010/main" val="420467341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834" y="905815"/>
            <a:ext cx="4819048" cy="638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95689" y="306747"/>
            <a:ext cx="5056471" cy="646331"/>
          </a:xfrm>
          <a:prstGeom prst="rect">
            <a:avLst/>
          </a:prstGeom>
        </p:spPr>
        <p:txBody>
          <a:bodyPr wrap="square">
            <a:spAutoFit/>
          </a:bodyPr>
          <a:lstStyle/>
          <a:p>
            <a:r>
              <a:rPr lang="en-US" sz="3600" b="1" dirty="0" smtClean="0">
                <a:solidFill>
                  <a:schemeClr val="tx1"/>
                </a:solidFill>
              </a:rPr>
              <a:t>Closing </a:t>
            </a:r>
            <a:r>
              <a:rPr lang="en-US" sz="3600" b="1" dirty="0">
                <a:solidFill>
                  <a:schemeClr val="tx1"/>
                </a:solidFill>
              </a:rPr>
              <a:t>Remarks</a:t>
            </a:r>
            <a:r>
              <a:rPr lang="en-US" sz="3600" b="1" dirty="0" smtClean="0">
                <a:solidFill>
                  <a:schemeClr val="tx1"/>
                </a:solidFill>
              </a:rPr>
              <a:t>:</a:t>
            </a:r>
            <a:endParaRPr lang="en-US" sz="3600" b="1" dirty="0">
              <a:solidFill>
                <a:schemeClr val="tx1"/>
              </a:solidFill>
            </a:endParaRPr>
          </a:p>
        </p:txBody>
      </p:sp>
      <p:sp>
        <p:nvSpPr>
          <p:cNvPr id="7" name="Rectangle 6"/>
          <p:cNvSpPr/>
          <p:nvPr/>
        </p:nvSpPr>
        <p:spPr>
          <a:xfrm>
            <a:off x="1" y="1039530"/>
            <a:ext cx="4831882" cy="6182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1187805"/>
            <a:ext cx="4831882" cy="537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944754" y="3775923"/>
            <a:ext cx="5510998" cy="1477328"/>
          </a:xfrm>
          <a:prstGeom prst="rect">
            <a:avLst/>
          </a:prstGeom>
        </p:spPr>
        <p:txBody>
          <a:bodyPr wrap="square">
            <a:spAutoFit/>
          </a:bodyPr>
          <a:lstStyle/>
          <a:p>
            <a:r>
              <a:rPr lang="en-US" sz="2000" b="1" dirty="0" smtClean="0">
                <a:latin typeface="Roboto"/>
              </a:rPr>
              <a:t>DIR. CHRISTIAN JOSEPH M. REGUNAY</a:t>
            </a:r>
            <a:endParaRPr lang="en-US" sz="1100" dirty="0" smtClean="0"/>
          </a:p>
          <a:p>
            <a:endParaRPr lang="en-US" dirty="0" smtClean="0">
              <a:latin typeface="Roboto"/>
            </a:endParaRPr>
          </a:p>
          <a:p>
            <a:r>
              <a:rPr lang="en-US" dirty="0" smtClean="0"/>
              <a:t>Director III, Assistant Service Director for the Information Communication Technology Management and Service and Concurrent ABD for the Social Technology Bureau </a:t>
            </a:r>
            <a:r>
              <a:rPr lang="en-US" dirty="0"/>
              <a:t/>
            </a:r>
            <a:br>
              <a:rPr lang="en-US" dirty="0"/>
            </a:br>
            <a:endParaRPr lang="en-US" dirty="0"/>
          </a:p>
        </p:txBody>
      </p:sp>
      <p:sp>
        <p:nvSpPr>
          <p:cNvPr id="11" name="Rectangle 10"/>
          <p:cNvSpPr/>
          <p:nvPr/>
        </p:nvSpPr>
        <p:spPr>
          <a:xfrm>
            <a:off x="3944754" y="4175762"/>
            <a:ext cx="5239885" cy="7111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2" descr="https://cdn-icons-png.flaticon.com/512/2190/21906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2846" y="283490"/>
            <a:ext cx="692843" cy="6928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11000"/>
                    </a14:imgEffect>
                    <a14:imgEffect>
                      <a14:brightnessContrast contrast="10000"/>
                    </a14:imgEffect>
                  </a14:imgLayer>
                </a14:imgProps>
              </a:ext>
              <a:ext uri="{28A0092B-C50C-407E-A947-70E740481C1C}">
                <a14:useLocalDpi xmlns:a14="http://schemas.microsoft.com/office/drawing/2010/main" val="0"/>
              </a:ext>
            </a:extLst>
          </a:blip>
          <a:stretch>
            <a:fillRect/>
          </a:stretch>
        </p:blipFill>
        <p:spPr>
          <a:xfrm>
            <a:off x="12834" y="1879194"/>
            <a:ext cx="3968659" cy="3480205"/>
          </a:xfrm>
          <a:prstGeom prst="rect">
            <a:avLst/>
          </a:prstGeom>
        </p:spPr>
      </p:pic>
    </p:spTree>
    <p:extLst>
      <p:ext uri="{BB962C8B-B14F-4D97-AF65-F5344CB8AC3E}">
        <p14:creationId xmlns:p14="http://schemas.microsoft.com/office/powerpoint/2010/main" val="25168540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120"/>
        <p:cNvGrpSpPr/>
        <p:nvPr/>
      </p:nvGrpSpPr>
      <p:grpSpPr>
        <a:xfrm>
          <a:off x="0" y="0"/>
          <a:ext cx="0" cy="0"/>
          <a:chOff x="0" y="0"/>
          <a:chExt cx="0" cy="0"/>
        </a:xfrm>
      </p:grpSpPr>
      <p:sp>
        <p:nvSpPr>
          <p:cNvPr id="121" name="Google Shape;121;p17"/>
          <p:cNvSpPr/>
          <p:nvPr/>
        </p:nvSpPr>
        <p:spPr>
          <a:xfrm>
            <a:off x="6134793" y="4364182"/>
            <a:ext cx="2560200" cy="989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2" name="Google Shape;122;p17"/>
          <p:cNvPicPr preferRelativeResize="0"/>
          <p:nvPr/>
        </p:nvPicPr>
        <p:blipFill>
          <a:blip r:embed="rId3">
            <a:alphaModFix/>
          </a:blip>
          <a:stretch>
            <a:fillRect/>
          </a:stretch>
        </p:blipFill>
        <p:spPr>
          <a:xfrm>
            <a:off x="9694500" y="-91100"/>
            <a:ext cx="2497502" cy="1404851"/>
          </a:xfrm>
          <a:prstGeom prst="rect">
            <a:avLst/>
          </a:prstGeom>
          <a:noFill/>
          <a:ln>
            <a:noFill/>
          </a:ln>
        </p:spPr>
      </p:pic>
      <p:pic>
        <p:nvPicPr>
          <p:cNvPr id="123" name="Google Shape;123;p17"/>
          <p:cNvPicPr preferRelativeResize="0"/>
          <p:nvPr/>
        </p:nvPicPr>
        <p:blipFill>
          <a:blip r:embed="rId4">
            <a:alphaModFix/>
          </a:blip>
          <a:stretch>
            <a:fillRect/>
          </a:stretch>
        </p:blipFill>
        <p:spPr>
          <a:xfrm>
            <a:off x="2"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834" y="905815"/>
            <a:ext cx="6434464"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95689" y="306747"/>
            <a:ext cx="6028444" cy="646331"/>
          </a:xfrm>
          <a:prstGeom prst="rect">
            <a:avLst/>
          </a:prstGeom>
        </p:spPr>
        <p:txBody>
          <a:bodyPr wrap="square">
            <a:spAutoFit/>
          </a:bodyPr>
          <a:lstStyle/>
          <a:p>
            <a:r>
              <a:rPr lang="en-US" sz="3600" b="1" dirty="0" smtClean="0">
                <a:solidFill>
                  <a:schemeClr val="tx1"/>
                </a:solidFill>
              </a:rPr>
              <a:t>The DSWD Quality Policy</a:t>
            </a:r>
            <a:endParaRPr lang="en-US" sz="3600" b="1" dirty="0">
              <a:solidFill>
                <a:schemeClr val="tx1"/>
              </a:solidFill>
            </a:endParaRPr>
          </a:p>
        </p:txBody>
      </p:sp>
      <p:sp>
        <p:nvSpPr>
          <p:cNvPr id="8" name="Rectangle 7"/>
          <p:cNvSpPr/>
          <p:nvPr/>
        </p:nvSpPr>
        <p:spPr>
          <a:xfrm>
            <a:off x="1" y="1039530"/>
            <a:ext cx="6451600" cy="4571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1187805"/>
            <a:ext cx="64516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tand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2834" y="14560"/>
            <a:ext cx="803258" cy="803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15664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834" y="905815"/>
            <a:ext cx="9085936" cy="4832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95689" y="306747"/>
            <a:ext cx="8432978" cy="646331"/>
          </a:xfrm>
          <a:prstGeom prst="rect">
            <a:avLst/>
          </a:prstGeom>
        </p:spPr>
        <p:txBody>
          <a:bodyPr wrap="square">
            <a:spAutoFit/>
          </a:bodyPr>
          <a:lstStyle/>
          <a:p>
            <a:r>
              <a:rPr lang="en-US" sz="3600" b="1" dirty="0" smtClean="0">
                <a:solidFill>
                  <a:schemeClr val="tx1"/>
                </a:solidFill>
              </a:rPr>
              <a:t>Acknowledgement of the Participants </a:t>
            </a:r>
            <a:endParaRPr lang="en-US" sz="3600" b="1" dirty="0">
              <a:solidFill>
                <a:schemeClr val="tx1"/>
              </a:solidFill>
            </a:endParaRPr>
          </a:p>
        </p:txBody>
      </p:sp>
      <p:sp>
        <p:nvSpPr>
          <p:cNvPr id="8" name="Rectangle 7"/>
          <p:cNvSpPr/>
          <p:nvPr/>
        </p:nvSpPr>
        <p:spPr>
          <a:xfrm>
            <a:off x="0" y="1039530"/>
            <a:ext cx="9110133" cy="4832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 y="1187805"/>
            <a:ext cx="9110133" cy="483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eam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64" y="60537"/>
            <a:ext cx="758825" cy="7588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r="73414" b="18552"/>
          <a:stretch/>
        </p:blipFill>
        <p:spPr>
          <a:xfrm>
            <a:off x="277233" y="1273459"/>
            <a:ext cx="794356" cy="688691"/>
          </a:xfrm>
          <a:prstGeom prst="rect">
            <a:avLst/>
          </a:prstGeom>
        </p:spPr>
      </p:pic>
      <p:sp>
        <p:nvSpPr>
          <p:cNvPr id="14" name="Rectangle 13"/>
          <p:cNvSpPr/>
          <p:nvPr/>
        </p:nvSpPr>
        <p:spPr>
          <a:xfrm>
            <a:off x="1488253" y="2348158"/>
            <a:ext cx="7546084" cy="4093428"/>
          </a:xfrm>
          <a:prstGeom prst="rect">
            <a:avLst/>
          </a:prstGeom>
        </p:spPr>
        <p:txBody>
          <a:bodyPr wrap="square">
            <a:spAutoFit/>
          </a:bodyPr>
          <a:lstStyle/>
          <a:p>
            <a:r>
              <a:rPr lang="en-US" sz="2000" b="1" dirty="0" smtClean="0">
                <a:solidFill>
                  <a:schemeClr val="tx1"/>
                </a:solidFill>
              </a:rPr>
              <a:t>Program Management Bureau-Crisis Intervention Division </a:t>
            </a:r>
          </a:p>
          <a:p>
            <a:endParaRPr lang="en-US" sz="2000" b="1" dirty="0">
              <a:solidFill>
                <a:schemeClr val="tx1"/>
              </a:solidFill>
            </a:endParaRPr>
          </a:p>
          <a:p>
            <a:r>
              <a:rPr lang="en-US" sz="2000" b="1" dirty="0" smtClean="0">
                <a:solidFill>
                  <a:schemeClr val="tx1"/>
                </a:solidFill>
              </a:rPr>
              <a:t>Information Communication Technology Management and Services (ICTMS)</a:t>
            </a:r>
          </a:p>
          <a:p>
            <a:endParaRPr lang="en-US" sz="2000" b="1" dirty="0" smtClean="0">
              <a:solidFill>
                <a:schemeClr val="tx1"/>
              </a:solidFill>
            </a:endParaRPr>
          </a:p>
          <a:p>
            <a:endParaRPr lang="en-US" sz="2000" b="1" dirty="0">
              <a:solidFill>
                <a:schemeClr val="tx1"/>
              </a:solidFill>
            </a:endParaRPr>
          </a:p>
          <a:p>
            <a:r>
              <a:rPr lang="en-US" sz="2000" b="1" dirty="0" smtClean="0">
                <a:solidFill>
                  <a:schemeClr val="tx1"/>
                </a:solidFill>
              </a:rPr>
              <a:t>Policy Development and Plan Bureau (PDPB)</a:t>
            </a:r>
          </a:p>
          <a:p>
            <a:endParaRPr lang="en-US" sz="2000" b="1" dirty="0" smtClean="0">
              <a:solidFill>
                <a:schemeClr val="tx1"/>
              </a:solidFill>
            </a:endParaRPr>
          </a:p>
          <a:p>
            <a:endParaRPr lang="en-US" sz="2000" b="1" dirty="0" smtClean="0">
              <a:solidFill>
                <a:schemeClr val="tx1"/>
              </a:solidFill>
            </a:endParaRPr>
          </a:p>
          <a:p>
            <a:r>
              <a:rPr lang="en-US" sz="2000" b="1" dirty="0" smtClean="0">
                <a:solidFill>
                  <a:schemeClr val="tx1"/>
                </a:solidFill>
              </a:rPr>
              <a:t>DSWD Field Office I-XII, CAR, CARAGA, NCR-Crisis Intervention Section Heads, PSD Chiefs and/or Representatives, SWAD Team Leaders, RICTMS Representatives</a:t>
            </a:r>
            <a:endParaRPr lang="en-US" sz="2000" b="1" dirty="0">
              <a:solidFill>
                <a:schemeClr val="tx1"/>
              </a:solidFill>
            </a:endParaRPr>
          </a:p>
        </p:txBody>
      </p:sp>
      <p:sp>
        <p:nvSpPr>
          <p:cNvPr id="11" name="Rectangle 10"/>
          <p:cNvSpPr/>
          <p:nvPr/>
        </p:nvSpPr>
        <p:spPr>
          <a:xfrm>
            <a:off x="1071589" y="1399342"/>
            <a:ext cx="8379413" cy="400110"/>
          </a:xfrm>
          <a:prstGeom prst="rect">
            <a:avLst/>
          </a:prstGeom>
        </p:spPr>
        <p:txBody>
          <a:bodyPr wrap="square">
            <a:spAutoFit/>
          </a:bodyPr>
          <a:lstStyle/>
          <a:p>
            <a:r>
              <a:rPr lang="en-US" sz="2000" b="1" dirty="0" smtClean="0">
                <a:solidFill>
                  <a:schemeClr val="tx1"/>
                </a:solidFill>
              </a:rPr>
              <a:t>Department of Social Welfare and Development </a:t>
            </a:r>
            <a:endParaRPr lang="en-US" sz="2000" b="1" dirty="0">
              <a:solidFill>
                <a:schemeClr val="tx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117" y="2056989"/>
            <a:ext cx="893034" cy="89303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340" y="2997670"/>
            <a:ext cx="714966" cy="71496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906" y="5313411"/>
            <a:ext cx="861245" cy="86124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7362" y="4160910"/>
            <a:ext cx="704227" cy="704227"/>
          </a:xfrm>
          <a:prstGeom prst="rect">
            <a:avLst/>
          </a:prstGeom>
        </p:spPr>
      </p:pic>
    </p:spTree>
    <p:extLst>
      <p:ext uri="{BB962C8B-B14F-4D97-AF65-F5344CB8AC3E}">
        <p14:creationId xmlns:p14="http://schemas.microsoft.com/office/powerpoint/2010/main" val="385493702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834" y="905815"/>
            <a:ext cx="9085936" cy="4832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1039530"/>
            <a:ext cx="9110133" cy="4832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 y="1187805"/>
            <a:ext cx="9110133" cy="4832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eam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64" y="60537"/>
            <a:ext cx="758825" cy="75882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935389" y="116784"/>
            <a:ext cx="8432978" cy="646331"/>
          </a:xfrm>
          <a:prstGeom prst="rect">
            <a:avLst/>
          </a:prstGeom>
        </p:spPr>
        <p:txBody>
          <a:bodyPr wrap="square">
            <a:spAutoFit/>
          </a:bodyPr>
          <a:lstStyle/>
          <a:p>
            <a:r>
              <a:rPr lang="en-US" sz="3600" b="1" dirty="0" smtClean="0">
                <a:solidFill>
                  <a:schemeClr val="tx1"/>
                </a:solidFill>
              </a:rPr>
              <a:t>Acknowledgement of the Participants </a:t>
            </a:r>
            <a:endParaRPr lang="en-US" sz="3600" b="1" dirty="0">
              <a:solidFill>
                <a:schemeClr val="tx1"/>
              </a:solidFill>
            </a:endParaRPr>
          </a:p>
        </p:txBody>
      </p:sp>
      <p:pic>
        <p:nvPicPr>
          <p:cNvPr id="7" name="Picture 6"/>
          <p:cNvPicPr>
            <a:picLocks noChangeAspect="1"/>
          </p:cNvPicPr>
          <p:nvPr/>
        </p:nvPicPr>
        <p:blipFill>
          <a:blip r:embed="rId3"/>
          <a:stretch>
            <a:fillRect/>
          </a:stretch>
        </p:blipFill>
        <p:spPr>
          <a:xfrm>
            <a:off x="49564" y="1326866"/>
            <a:ext cx="9331503" cy="4527834"/>
          </a:xfrm>
          <a:prstGeom prst="rect">
            <a:avLst/>
          </a:prstGeom>
        </p:spPr>
      </p:pic>
      <p:pic>
        <p:nvPicPr>
          <p:cNvPr id="10" name="Picture 9"/>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58000" y="2819399"/>
            <a:ext cx="2878667" cy="2878667"/>
          </a:xfrm>
          <a:prstGeom prst="rect">
            <a:avLst/>
          </a:prstGeom>
        </p:spPr>
      </p:pic>
    </p:spTree>
    <p:extLst>
      <p:ext uri="{BB962C8B-B14F-4D97-AF65-F5344CB8AC3E}">
        <p14:creationId xmlns:p14="http://schemas.microsoft.com/office/powerpoint/2010/main" val="193292854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96"/>
        <p:cNvGrpSpPr/>
        <p:nvPr/>
      </p:nvGrpSpPr>
      <p:grpSpPr>
        <a:xfrm>
          <a:off x="0" y="0"/>
          <a:ext cx="0" cy="0"/>
          <a:chOff x="0" y="0"/>
          <a:chExt cx="0" cy="0"/>
        </a:xfrm>
      </p:grpSpPr>
      <p:sp>
        <p:nvSpPr>
          <p:cNvPr id="99" name="Google Shape;99;p14"/>
          <p:cNvSpPr txBox="1"/>
          <p:nvPr/>
        </p:nvSpPr>
        <p:spPr>
          <a:xfrm>
            <a:off x="725913" y="261121"/>
            <a:ext cx="4661382" cy="584735"/>
          </a:xfrm>
          <a:prstGeom prst="rect">
            <a:avLst/>
          </a:prstGeom>
          <a:noFill/>
          <a:ln>
            <a:noFill/>
          </a:ln>
        </p:spPr>
        <p:txBody>
          <a:bodyPr spcFirstLastPara="1" wrap="square" lIns="91425" tIns="45700" rIns="91425" bIns="45700" anchor="t" anchorCtr="0">
            <a:spAutoFit/>
          </a:bodyPr>
          <a:lstStyle/>
          <a:p>
            <a:pPr lvl="0"/>
            <a:r>
              <a:rPr lang="en-US" sz="3200" b="1" dirty="0" smtClean="0">
                <a:solidFill>
                  <a:schemeClr val="dk1"/>
                </a:solidFill>
                <a:latin typeface="+mn-lt"/>
                <a:ea typeface="Arial Black"/>
                <a:cs typeface="Arial Black"/>
                <a:sym typeface="Arial Black"/>
              </a:rPr>
              <a:t>Program Sequence</a:t>
            </a:r>
            <a:endParaRPr sz="1800" b="1" i="0" u="none" strike="noStrike" cap="none" dirty="0">
              <a:solidFill>
                <a:schemeClr val="dk1"/>
              </a:solidFill>
              <a:latin typeface="+mn-lt"/>
              <a:ea typeface="Arial Black"/>
              <a:cs typeface="Arial Black"/>
              <a:sym typeface="Arial Black"/>
            </a:endParaRPr>
          </a:p>
        </p:txBody>
      </p:sp>
      <p:sp>
        <p:nvSpPr>
          <p:cNvPr id="7" name="Rectangle 1"/>
          <p:cNvSpPr>
            <a:spLocks noChangeArrowheads="1"/>
          </p:cNvSpPr>
          <p:nvPr/>
        </p:nvSpPr>
        <p:spPr bwMode="auto">
          <a:xfrm>
            <a:off x="4665160" y="1794820"/>
            <a:ext cx="525308" cy="307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chemeClr val="tx1"/>
              </a:solidFill>
              <a:effectLst/>
              <a:latin typeface="Arial" panose="020B0604020202020204" pitchFamily="34" charset="0"/>
            </a:endParaRPr>
          </a:p>
        </p:txBody>
      </p:sp>
      <p:pic>
        <p:nvPicPr>
          <p:cNvPr id="8" name="Picture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171" y="-75589"/>
            <a:ext cx="947418" cy="947418"/>
          </a:xfrm>
          <a:prstGeom prst="rect">
            <a:avLst/>
          </a:prstGeom>
        </p:spPr>
      </p:pic>
      <p:sp>
        <p:nvSpPr>
          <p:cNvPr id="9" name="Rectangle 8"/>
          <p:cNvSpPr/>
          <p:nvPr/>
        </p:nvSpPr>
        <p:spPr>
          <a:xfrm flipV="1">
            <a:off x="21325" y="823871"/>
            <a:ext cx="4644298"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flipV="1">
            <a:off x="8493" y="957586"/>
            <a:ext cx="4656666" cy="4571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flipV="1">
            <a:off x="21325" y="1089062"/>
            <a:ext cx="4656666"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21000"/>
                    </a14:imgEffect>
                    <a14:imgEffect>
                      <a14:brightnessContrast contrast="4000"/>
                    </a14:imgEffect>
                  </a14:imgLayer>
                </a14:imgProps>
              </a:ext>
            </a:extLst>
          </a:blip>
          <a:stretch>
            <a:fillRect/>
          </a:stretch>
        </p:blipFill>
        <p:spPr>
          <a:xfrm>
            <a:off x="603147" y="1182566"/>
            <a:ext cx="7802914" cy="5648806"/>
          </a:xfrm>
          <a:prstGeom prst="rect">
            <a:avLst/>
          </a:prstGeom>
          <a:effectLst>
            <a:glow rad="12700">
              <a:schemeClr val="accent1">
                <a:alpha val="40000"/>
              </a:schemeClr>
            </a:glow>
            <a:outerShdw blurRad="50800" dist="50800" dir="600000" algn="ctr" rotWithShape="0">
              <a:srgbClr val="000000">
                <a:alpha val="43137"/>
              </a:srgbClr>
            </a:outerShdw>
          </a:effectLst>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834" y="905815"/>
            <a:ext cx="4819048" cy="638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95689" y="306747"/>
            <a:ext cx="5056471" cy="646331"/>
          </a:xfrm>
          <a:prstGeom prst="rect">
            <a:avLst/>
          </a:prstGeom>
        </p:spPr>
        <p:txBody>
          <a:bodyPr wrap="square">
            <a:spAutoFit/>
          </a:bodyPr>
          <a:lstStyle/>
          <a:p>
            <a:r>
              <a:rPr lang="en-US" sz="3600" b="1" dirty="0" smtClean="0">
                <a:solidFill>
                  <a:schemeClr val="tx1"/>
                </a:solidFill>
              </a:rPr>
              <a:t>Opening </a:t>
            </a:r>
            <a:r>
              <a:rPr lang="en-US" sz="3600" b="1" dirty="0">
                <a:solidFill>
                  <a:schemeClr val="tx1"/>
                </a:solidFill>
              </a:rPr>
              <a:t>Remarks:</a:t>
            </a:r>
          </a:p>
        </p:txBody>
      </p:sp>
      <p:sp>
        <p:nvSpPr>
          <p:cNvPr id="7" name="Rectangle 6"/>
          <p:cNvSpPr/>
          <p:nvPr/>
        </p:nvSpPr>
        <p:spPr>
          <a:xfrm>
            <a:off x="3822655" y="4107749"/>
            <a:ext cx="5443265" cy="954107"/>
          </a:xfrm>
          <a:prstGeom prst="rect">
            <a:avLst/>
          </a:prstGeom>
        </p:spPr>
        <p:txBody>
          <a:bodyPr wrap="square">
            <a:spAutoFit/>
          </a:bodyPr>
          <a:lstStyle/>
          <a:p>
            <a:r>
              <a:rPr lang="en-US" sz="2000" b="1" dirty="0" smtClean="0">
                <a:latin typeface="Roboto"/>
              </a:rPr>
              <a:t>ARTEMIO E. BAUTISTA, RSW, MSSW</a:t>
            </a:r>
            <a:endParaRPr lang="en-US" sz="1100" dirty="0" smtClean="0"/>
          </a:p>
          <a:p>
            <a:endParaRPr lang="en-US" sz="1200" dirty="0" smtClean="0">
              <a:latin typeface="Roboto"/>
            </a:endParaRPr>
          </a:p>
          <a:p>
            <a:r>
              <a:rPr lang="en-US" sz="1200" dirty="0">
                <a:latin typeface="Roboto"/>
              </a:rPr>
              <a:t>Project Development Officer </a:t>
            </a:r>
            <a:r>
              <a:rPr lang="en-US" sz="1200" dirty="0" smtClean="0">
                <a:latin typeface="Roboto"/>
              </a:rPr>
              <a:t>V, Unit </a:t>
            </a:r>
            <a:r>
              <a:rPr lang="en-US" sz="1200" dirty="0">
                <a:latin typeface="Roboto"/>
              </a:rPr>
              <a:t>Head, Crisis Intervention Unit</a:t>
            </a:r>
            <a:r>
              <a:rPr lang="en-US" sz="1200" dirty="0"/>
              <a:t/>
            </a:r>
            <a:br>
              <a:rPr lang="en-US" sz="1200" dirty="0"/>
            </a:br>
            <a:endParaRPr lang="en-US" sz="1200" dirty="0"/>
          </a:p>
        </p:txBody>
      </p:sp>
      <p:sp>
        <p:nvSpPr>
          <p:cNvPr id="14" name="Rectangle 13"/>
          <p:cNvSpPr/>
          <p:nvPr/>
        </p:nvSpPr>
        <p:spPr>
          <a:xfrm>
            <a:off x="1" y="1039530"/>
            <a:ext cx="4831882" cy="6182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1187805"/>
            <a:ext cx="4831882" cy="537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900728" y="4616028"/>
            <a:ext cx="5365192" cy="4571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Lik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825" y="306747"/>
            <a:ext cx="697831" cy="6978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600" y="1603647"/>
            <a:ext cx="3299147" cy="4213110"/>
          </a:xfrm>
          <a:prstGeom prst="rect">
            <a:avLst/>
          </a:prstGeom>
        </p:spPr>
      </p:pic>
      <p:pic>
        <p:nvPicPr>
          <p:cNvPr id="3" name="Picture 2"/>
          <p:cNvPicPr>
            <a:picLocks noChangeAspect="1"/>
          </p:cNvPicPr>
          <p:nvPr/>
        </p:nvPicPr>
        <p:blipFill>
          <a:blip r:embed="rId5"/>
          <a:stretch>
            <a:fillRect/>
          </a:stretch>
        </p:blipFill>
        <p:spPr>
          <a:xfrm>
            <a:off x="266834" y="1516949"/>
            <a:ext cx="9130095" cy="5181599"/>
          </a:xfrm>
          <a:prstGeom prst="rect">
            <a:avLst/>
          </a:prstGeom>
        </p:spPr>
      </p:pic>
    </p:spTree>
    <p:extLst>
      <p:ext uri="{BB962C8B-B14F-4D97-AF65-F5344CB8AC3E}">
        <p14:creationId xmlns:p14="http://schemas.microsoft.com/office/powerpoint/2010/main" val="127201392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834" y="905815"/>
            <a:ext cx="4819048" cy="638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95689" y="219400"/>
            <a:ext cx="6214711" cy="707886"/>
          </a:xfrm>
          <a:prstGeom prst="rect">
            <a:avLst/>
          </a:prstGeom>
        </p:spPr>
        <p:txBody>
          <a:bodyPr wrap="square">
            <a:spAutoFit/>
          </a:bodyPr>
          <a:lstStyle/>
          <a:p>
            <a:r>
              <a:rPr lang="en-US" sz="2000" b="1" dirty="0" smtClean="0"/>
              <a:t>Overview </a:t>
            </a:r>
            <a:r>
              <a:rPr lang="en-US" sz="2000" b="1" dirty="0"/>
              <a:t>of the Beneficiary FIRST Project and BFIRST Project Management Unit</a:t>
            </a:r>
            <a:endParaRPr lang="en-US" sz="4800" b="1" dirty="0">
              <a:solidFill>
                <a:schemeClr val="tx1"/>
              </a:solidFill>
            </a:endParaRPr>
          </a:p>
        </p:txBody>
      </p:sp>
      <p:sp>
        <p:nvSpPr>
          <p:cNvPr id="7" name="Rectangle 6"/>
          <p:cNvSpPr/>
          <p:nvPr/>
        </p:nvSpPr>
        <p:spPr>
          <a:xfrm>
            <a:off x="1" y="1039530"/>
            <a:ext cx="4831882" cy="6182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1187805"/>
            <a:ext cx="4831882" cy="537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944754" y="3775923"/>
            <a:ext cx="5510998" cy="1261884"/>
          </a:xfrm>
          <a:prstGeom prst="rect">
            <a:avLst/>
          </a:prstGeom>
        </p:spPr>
        <p:txBody>
          <a:bodyPr wrap="square">
            <a:spAutoFit/>
          </a:bodyPr>
          <a:lstStyle/>
          <a:p>
            <a:r>
              <a:rPr lang="en-US" sz="2000" b="1" dirty="0" smtClean="0">
                <a:latin typeface="Roboto"/>
              </a:rPr>
              <a:t>MR. GIL R. TUPARAN</a:t>
            </a:r>
            <a:endParaRPr lang="en-US" sz="1100" dirty="0" smtClean="0"/>
          </a:p>
          <a:p>
            <a:endParaRPr lang="en-US" dirty="0" smtClean="0">
              <a:latin typeface="Roboto"/>
            </a:endParaRPr>
          </a:p>
          <a:p>
            <a:r>
              <a:rPr lang="en-US" dirty="0" smtClean="0"/>
              <a:t>Beneficiary FIRST Project Secretariat and BFIRST Project Coordinator/Consultant</a:t>
            </a:r>
            <a:r>
              <a:rPr lang="en-US" dirty="0"/>
              <a:t/>
            </a:r>
            <a:br>
              <a:rPr lang="en-US" dirty="0"/>
            </a:br>
            <a:endParaRPr lang="en-US" dirty="0"/>
          </a:p>
        </p:txBody>
      </p:sp>
      <p:sp>
        <p:nvSpPr>
          <p:cNvPr id="11" name="Rectangle 10"/>
          <p:cNvSpPr/>
          <p:nvPr/>
        </p:nvSpPr>
        <p:spPr>
          <a:xfrm>
            <a:off x="3944754" y="4175762"/>
            <a:ext cx="5239885" cy="7111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2" descr="https://cdn-icons-png.flaticon.com/512/2190/21906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2846" y="283490"/>
            <a:ext cx="692843" cy="6928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062" y="1333082"/>
            <a:ext cx="3387579" cy="4691798"/>
          </a:xfrm>
          <a:prstGeom prst="rect">
            <a:avLst/>
          </a:prstGeom>
        </p:spPr>
      </p:pic>
    </p:spTree>
    <p:extLst>
      <p:ext uri="{BB962C8B-B14F-4D97-AF65-F5344CB8AC3E}">
        <p14:creationId xmlns:p14="http://schemas.microsoft.com/office/powerpoint/2010/main" val="374035468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2602</TotalTime>
  <Words>1246</Words>
  <Application>Microsoft Office PowerPoint</Application>
  <PresentationFormat>Widescreen</PresentationFormat>
  <Paragraphs>151</Paragraphs>
  <Slides>33</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Calibri</vt:lpstr>
      <vt:lpstr>YACgEZ1cb1Q 0</vt:lpstr>
      <vt:lpstr>Roboto</vt:lpstr>
      <vt:lpstr>Arial</vt:lpstr>
      <vt:lpstr>Arial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Arron Paul D. Lazo</dc:creator>
  <cp:lastModifiedBy>Carl C. Labado</cp:lastModifiedBy>
  <cp:revision>93</cp:revision>
  <dcterms:modified xsi:type="dcterms:W3CDTF">2023-03-30T09:58:06Z</dcterms:modified>
</cp:coreProperties>
</file>